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Montserrat 1 Bold" panose="020B0604020202020204" charset="0"/>
      <p:regular r:id="rId34"/>
    </p:embeddedFont>
    <p:embeddedFont>
      <p:font typeface="Montserrat 1" panose="020B0604020202020204" charset="0"/>
      <p:regular r:id="rId35"/>
    </p:embeddedFont>
    <p:embeddedFont>
      <p:font typeface="Montserrat 2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ontserrat 2 Semi-Bold" panose="020B0604020202020204" charset="0"/>
      <p:regular r:id="rId41"/>
    </p:embeddedFont>
    <p:embeddedFont>
      <p:font typeface="Montserrat 2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ufrjinternacional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2" Type="http://schemas.openxmlformats.org/officeDocument/2006/relationships/hyperlink" Target="http://internacional.ufrj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hyperlink" Target="http://facebook.com/ufrjinternationa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61590" y="0"/>
            <a:ext cx="0" cy="4025209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782065" y="0"/>
            <a:ext cx="0" cy="4025209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002540" y="0"/>
            <a:ext cx="0" cy="4025209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223014" y="0"/>
            <a:ext cx="0" cy="4025209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443489" y="0"/>
            <a:ext cx="0" cy="4025209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663964" y="0"/>
            <a:ext cx="0" cy="4025209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84438" y="0"/>
            <a:ext cx="0" cy="4025209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4104913" y="0"/>
            <a:ext cx="0" cy="4025209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1673659" y="8435868"/>
            <a:ext cx="4871931" cy="1203351"/>
          </a:xfrm>
          <a:custGeom>
            <a:avLst/>
            <a:gdLst/>
            <a:ahLst/>
            <a:cxnLst/>
            <a:rect l="l" t="t" r="r" b="b"/>
            <a:pathLst>
              <a:path w="4871931" h="1203351">
                <a:moveTo>
                  <a:pt x="0" y="0"/>
                </a:moveTo>
                <a:lnTo>
                  <a:pt x="4871931" y="0"/>
                </a:lnTo>
                <a:lnTo>
                  <a:pt x="4871931" y="1203351"/>
                </a:lnTo>
                <a:lnTo>
                  <a:pt x="0" y="1203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33830" y="1465371"/>
            <a:ext cx="851483" cy="28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1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561590" y="4516798"/>
            <a:ext cx="12697745" cy="104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5400" b="1">
                <a:solidFill>
                  <a:srgbClr val="FFFFFF"/>
                </a:solidFill>
                <a:latin typeface="Montserrat 2 Semi-Bold"/>
                <a:ea typeface="Montserrat 2 Semi-Bold"/>
                <a:cs typeface="Montserrat 2 Semi-Bold"/>
                <a:sym typeface="Montserrat 2 Semi-Bold"/>
              </a:rPr>
              <a:t>Federal University of Rio de Janeiro</a:t>
            </a:r>
          </a:p>
        </p:txBody>
      </p:sp>
      <p:sp>
        <p:nvSpPr>
          <p:cNvPr id="13" name="AutoShape 13"/>
          <p:cNvSpPr/>
          <p:nvPr/>
        </p:nvSpPr>
        <p:spPr>
          <a:xfrm>
            <a:off x="2561986" y="6262404"/>
            <a:ext cx="0" cy="4025209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2782460" y="6262404"/>
            <a:ext cx="0" cy="4025209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3002935" y="6262404"/>
            <a:ext cx="0" cy="4025209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3223410" y="6262404"/>
            <a:ext cx="0" cy="4025209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443884" y="6262404"/>
            <a:ext cx="0" cy="4025209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3664359" y="6262404"/>
            <a:ext cx="0" cy="4025209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3884833" y="6262404"/>
            <a:ext cx="0" cy="4025209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4105308" y="6262404"/>
            <a:ext cx="0" cy="4025209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924887" y="2609046"/>
            <a:ext cx="3750773" cy="4863239"/>
          </a:xfrm>
          <a:custGeom>
            <a:avLst/>
            <a:gdLst/>
            <a:ahLst/>
            <a:cxnLst/>
            <a:rect l="l" t="t" r="r" b="b"/>
            <a:pathLst>
              <a:path w="3750773" h="4863239">
                <a:moveTo>
                  <a:pt x="0" y="0"/>
                </a:moveTo>
                <a:lnTo>
                  <a:pt x="3750774" y="0"/>
                </a:lnTo>
                <a:lnTo>
                  <a:pt x="3750774" y="4863239"/>
                </a:lnTo>
                <a:lnTo>
                  <a:pt x="0" y="4863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08957" y="2523321"/>
            <a:ext cx="9838760" cy="248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In 2025, UFRJ hosted the 2nd Forum of Rectors of BRICS+ Universities, in partnership with ANDIFES, FRIPERJ, and with support from the Federal Government and the City of Rio de Janeiro.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Structure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61986" y="8743950"/>
            <a:ext cx="0" cy="1543050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782460" y="8743950"/>
            <a:ext cx="0" cy="1543050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002935" y="8743950"/>
            <a:ext cx="0" cy="1543050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223410" y="8743950"/>
            <a:ext cx="0" cy="1543050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443884" y="8743950"/>
            <a:ext cx="0" cy="1543050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664359" y="8743950"/>
            <a:ext cx="0" cy="1543050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84833" y="8743950"/>
            <a:ext cx="0" cy="1543050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4105308" y="8743950"/>
            <a:ext cx="0" cy="1543050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27" b="-114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262464" y="8639817"/>
            <a:ext cx="3727724" cy="124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Photo: University bus in front of Jorge Machado Moreira Building at dusk – by Raphael Pizzino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98966" y="8705850"/>
            <a:ext cx="9225564" cy="115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E71"/>
                </a:solidFill>
                <a:latin typeface="Montserrat 2"/>
                <a:ea typeface="Montserrat 2"/>
                <a:cs typeface="Montserrat 2"/>
                <a:sym typeface="Montserrat 2"/>
              </a:rPr>
              <a:t>With around 80,000 people, UFRJ has the structure of a medium-sized city, reflecting its strategic importance for Brazil.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7E71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3" name="AutoShape 13"/>
          <p:cNvSpPr/>
          <p:nvPr/>
        </p:nvSpPr>
        <p:spPr>
          <a:xfrm flipH="1">
            <a:off x="14083290" y="8675370"/>
            <a:ext cx="0" cy="1414642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924887" y="3171409"/>
            <a:ext cx="6464269" cy="4863346"/>
          </a:xfrm>
          <a:custGeom>
            <a:avLst/>
            <a:gdLst/>
            <a:ahLst/>
            <a:cxnLst/>
            <a:rect l="l" t="t" r="r" b="b"/>
            <a:pathLst>
              <a:path w="6464269" h="4863346">
                <a:moveTo>
                  <a:pt x="0" y="0"/>
                </a:moveTo>
                <a:lnTo>
                  <a:pt x="6464270" y="0"/>
                </a:lnTo>
                <a:lnTo>
                  <a:pt x="6464270" y="4863346"/>
                </a:lnTo>
                <a:lnTo>
                  <a:pt x="0" y="4863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2155409"/>
            <a:ext cx="14850396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The University’s structure is distributed across three municipalities, in the following locations: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Campuses and facilities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9586" y="3869862"/>
            <a:ext cx="7685440" cy="419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Fundão Campus – University City (Rio de Janeiro);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Praia Vermelha Campus (Rio de Janeiro);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Macaé Campus;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Duque de Caxias Campus;</a:t>
            </a:r>
          </a:p>
          <a:p>
            <a:pPr marL="539749" lvl="1" indent="-269875" algn="just">
              <a:lnSpc>
                <a:spcPts val="48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12 additional facilities not linked to a specific campus.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1971436" y="1832155"/>
            <a:ext cx="717256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448452" y="0"/>
            <a:ext cx="8844747" cy="10287000"/>
          </a:xfrm>
          <a:custGeom>
            <a:avLst/>
            <a:gdLst/>
            <a:ahLst/>
            <a:cxnLst/>
            <a:rect l="l" t="t" r="r" b="b"/>
            <a:pathLst>
              <a:path w="8844747" h="10287000">
                <a:moveTo>
                  <a:pt x="0" y="0"/>
                </a:moveTo>
                <a:lnTo>
                  <a:pt x="8844747" y="0"/>
                </a:lnTo>
                <a:lnTo>
                  <a:pt x="88447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1" t="-12436" b="-1243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33038" y="2673748"/>
            <a:ext cx="7399006" cy="589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Legal and Economic Sciences (CCJE);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Mathematical and Natural Sciences (CCMN);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Health Sciences (CCS);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Philosophy and Human Sciences (CFCH);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Arts and Letters (CLA);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Center for Technology (CT);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Duque de Caxias Campus;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Macaé Multidisciplinary Center;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Teacher Training Complex;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University Hospital Complex;</a:t>
            </a:r>
          </a:p>
          <a:p>
            <a:pPr marL="453390" lvl="1" indent="-226695" algn="just">
              <a:lnSpc>
                <a:spcPts val="3969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Forum of Science and Culture (FCC).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2880353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Structure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2672" y="2099073"/>
            <a:ext cx="5839704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Organization of academic units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89800" y="8949153"/>
            <a:ext cx="4696214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Students at the entrance of the Central University Restaurant – By Jorge Rappel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6844241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833038" y="2631538"/>
            <a:ext cx="6982638" cy="495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9 university hospitals integrated with Brazil’s public health system (SUS);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Free exclusive bus lines within and between campuses;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1,456 laboratories;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44 libraries;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19 museums and cultural entities;</a:t>
            </a:r>
          </a:p>
          <a:p>
            <a:pPr marL="496571" lvl="1" indent="-248285" algn="l">
              <a:lnSpc>
                <a:spcPts val="4968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8 university restaurants.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9072552" y="0"/>
            <a:ext cx="9168597" cy="10287000"/>
          </a:xfrm>
          <a:custGeom>
            <a:avLst/>
            <a:gdLst/>
            <a:ahLst/>
            <a:cxnLst/>
            <a:rect l="l" t="t" r="r" b="b"/>
            <a:pathLst>
              <a:path w="9168597" h="10287000">
                <a:moveTo>
                  <a:pt x="0" y="0"/>
                </a:moveTo>
                <a:lnTo>
                  <a:pt x="9168596" y="0"/>
                </a:lnTo>
                <a:lnTo>
                  <a:pt x="91685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81" r="-5292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7683" y="1019175"/>
            <a:ext cx="3186516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Structure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71436" y="2123103"/>
            <a:ext cx="1922745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Highlights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89800" y="8949153"/>
            <a:ext cx="3727724" cy="124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Students boarding a UFRJ bus at the Cidade Universitária campus – By Fábio Caffé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Teaching, Research, and Outreach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61986" y="8743950"/>
            <a:ext cx="0" cy="1543050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782460" y="8743950"/>
            <a:ext cx="0" cy="1543050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002935" y="8743950"/>
            <a:ext cx="0" cy="1543050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223410" y="8743950"/>
            <a:ext cx="0" cy="1543050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443884" y="8743950"/>
            <a:ext cx="0" cy="1543050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664359" y="8743950"/>
            <a:ext cx="0" cy="1543050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84833" y="8743950"/>
            <a:ext cx="0" cy="1543050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4105308" y="8743950"/>
            <a:ext cx="0" cy="1543050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27" b="-1145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7" b="-43954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240452" y="8705850"/>
            <a:ext cx="3727724" cy="156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National Science and Technology Week 2024 at UFRJ. Ilha do Fundão, RJ, 10/18/2024 – By Fábio Caffé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98966" y="8705850"/>
            <a:ext cx="9225564" cy="154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E71"/>
                </a:solidFill>
                <a:latin typeface="Montserrat 2"/>
                <a:ea typeface="Montserrat 2"/>
                <a:cs typeface="Montserrat 2"/>
                <a:sym typeface="Montserrat 2"/>
              </a:rPr>
              <a:t>UFRJ’s pillars - teaching, research, and outreach - stand out for their thematic diversity, fostering continuous and enriching dialogue among different fields of knowledge.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7E71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Teaching, Research, and Outreach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1436" y="2903220"/>
            <a:ext cx="6445429" cy="450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~53,500 students;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9,000 new admissions per year;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172 on-campus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4 distance-learning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24 evening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social benefits for low-income students;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affirmative action policies based on racial, educational, and social criteria.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49553" y="2903220"/>
            <a:ext cx="6445429" cy="50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~15,700 students;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 among the 3 most cited universities in Brazil;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200 specialization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136 master’s and doctoral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1,456 laboratories;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hosts 10% of Brazil’s internationally accredited graduate programs;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admission policies include racial and social quotas.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71436" y="2373096"/>
            <a:ext cx="4539544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Undergraduate education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53277" y="2373096"/>
            <a:ext cx="445802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Graduate education</a:t>
            </a:r>
          </a:p>
        </p:txBody>
      </p:sp>
      <p:sp>
        <p:nvSpPr>
          <p:cNvPr id="18" name="AutoShape 18"/>
          <p:cNvSpPr/>
          <p:nvPr/>
        </p:nvSpPr>
        <p:spPr>
          <a:xfrm>
            <a:off x="9120187" y="2411196"/>
            <a:ext cx="0" cy="6003527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431319" y="8659970"/>
            <a:ext cx="4827981" cy="1118760"/>
          </a:xfrm>
          <a:custGeom>
            <a:avLst/>
            <a:gdLst/>
            <a:ahLst/>
            <a:cxnLst/>
            <a:rect l="l" t="t" r="r" b="b"/>
            <a:pathLst>
              <a:path w="4827981" h="1118760">
                <a:moveTo>
                  <a:pt x="0" y="0"/>
                </a:moveTo>
                <a:lnTo>
                  <a:pt x="4827981" y="0"/>
                </a:lnTo>
                <a:lnTo>
                  <a:pt x="4827981" y="1118760"/>
                </a:lnTo>
                <a:lnTo>
                  <a:pt x="0" y="111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672" b="-16579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7683" y="1019175"/>
            <a:ext cx="1435432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CAPES-‘Excellent’ Graduate Programs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71436" y="2138872"/>
            <a:ext cx="6805724" cy="65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Administration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Social Anthropology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Biodiversity and Evolutionary Biology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Biochemistry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Morphological Sciences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Microbiology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Biophysics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Physiology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Genetics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Clinical Medicine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Communication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Ecology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Science and Health Education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2138872"/>
            <a:ext cx="7524750" cy="65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Civil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Systems and Computer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Mechanical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Chemical Engineering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Physics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Geography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Social History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Languages and Literature (Vernacular Languages)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Mathematics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Biological Chemistry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Sociology and Anthropology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Urban Planning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1027668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Mission, vision, and values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52386" y="2080240"/>
            <a:ext cx="6844241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3847633" y="647815"/>
            <a:ext cx="0" cy="1111381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144000" y="0"/>
            <a:ext cx="9105900" cy="10287000"/>
          </a:xfrm>
          <a:custGeom>
            <a:avLst/>
            <a:gdLst/>
            <a:ahLst/>
            <a:cxnLst/>
            <a:rect l="l" t="t" r="r" b="b"/>
            <a:pathLst>
              <a:path w="9105900" h="10287000">
                <a:moveTo>
                  <a:pt x="0" y="0"/>
                </a:moveTo>
                <a:lnTo>
                  <a:pt x="9105900" y="0"/>
                </a:lnTo>
                <a:lnTo>
                  <a:pt x="91059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99" r="-4916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91901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13988" y="2917288"/>
            <a:ext cx="6982638" cy="298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1,863 projects and courses for the broader community;</a:t>
            </a:r>
          </a:p>
          <a:p>
            <a:pPr marL="539749" lvl="1" indent="-269875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Academic Integration Week (SIAC);</a:t>
            </a:r>
          </a:p>
          <a:p>
            <a:pPr marL="539749" lvl="1" indent="-269875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“Discovering UFRJ” programs for schools and communities.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71436" y="609641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91706" y="660580"/>
            <a:ext cx="3186516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University outreach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52386" y="2370753"/>
            <a:ext cx="1922745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Highlights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89800" y="8949153"/>
            <a:ext cx="470082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International students during a visit activity at a municipal school in Rio de Janeiro – SGRI collection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996"/>
            <a:ext cx="18287605" cy="8389439"/>
          </a:xfrm>
          <a:custGeom>
            <a:avLst/>
            <a:gdLst/>
            <a:ahLst/>
            <a:cxnLst/>
            <a:rect l="l" t="t" r="r" b="b"/>
            <a:pathLst>
              <a:path w="18287605" h="8389439">
                <a:moveTo>
                  <a:pt x="0" y="0"/>
                </a:moveTo>
                <a:lnTo>
                  <a:pt x="18287605" y="0"/>
                </a:lnTo>
                <a:lnTo>
                  <a:pt x="18287605" y="8389439"/>
                </a:lnTo>
                <a:lnTo>
                  <a:pt x="0" y="83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11" t="-10047" b="-4565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561986" y="8671271"/>
            <a:ext cx="0" cy="161634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782460" y="8671271"/>
            <a:ext cx="0" cy="161634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002935" y="8671271"/>
            <a:ext cx="0" cy="161634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223410" y="8671271"/>
            <a:ext cx="0" cy="161634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443884" y="8671271"/>
            <a:ext cx="0" cy="161634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664359" y="8671271"/>
            <a:ext cx="0" cy="161634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884833" y="8671271"/>
            <a:ext cx="0" cy="161634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4105308" y="8671271"/>
            <a:ext cx="0" cy="161634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0" y="0"/>
            <a:ext cx="18287605" cy="8336443"/>
          </a:xfrm>
          <a:custGeom>
            <a:avLst/>
            <a:gdLst/>
            <a:ahLst/>
            <a:cxnLst/>
            <a:rect l="l" t="t" r="r" b="b"/>
            <a:pathLst>
              <a:path w="18287605" h="8336443">
                <a:moveTo>
                  <a:pt x="0" y="0"/>
                </a:moveTo>
                <a:lnTo>
                  <a:pt x="18287605" y="0"/>
                </a:lnTo>
                <a:lnTo>
                  <a:pt x="18287605" y="8336443"/>
                </a:lnTo>
                <a:lnTo>
                  <a:pt x="0" y="8336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744" b="-1040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81521" y="8637270"/>
            <a:ext cx="6984216" cy="6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BRICS+ 2025 Rectors’ Forum at the Museum of Tomorrow – by Fábio Caffé (SGCOM/UFRJ).”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2274088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Foreign students have free access to almost all programs at UFRJ—undergraduate, graduate, and short-term courses.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8162" y="3528159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Admission for students with foreign diplomas follows the same procedures as for Brazilian students, provided they meet all requirements stated in the calls for applications.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8162" y="4968590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Exchange programs, however, require a specific agreement between institutions and reciprocal tuition waivers.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48162" y="6222661"/>
            <a:ext cx="14697314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Beyond exchange, UFRJ maintains partnerships for dual degrees, joint PhDs (cotutelle), and international networks.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5122481" y="3357778"/>
            <a:ext cx="2059289" cy="2059289"/>
          </a:xfrm>
          <a:custGeom>
            <a:avLst/>
            <a:gdLst/>
            <a:ahLst/>
            <a:cxnLst/>
            <a:rect l="l" t="t" r="r" b="b"/>
            <a:pathLst>
              <a:path w="2059289" h="2059289">
                <a:moveTo>
                  <a:pt x="0" y="0"/>
                </a:moveTo>
                <a:lnTo>
                  <a:pt x="2059289" y="0"/>
                </a:lnTo>
                <a:lnTo>
                  <a:pt x="2059289" y="2059290"/>
                </a:lnTo>
                <a:lnTo>
                  <a:pt x="0" y="205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77424" y="3358131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4"/>
                </a:lnTo>
                <a:lnTo>
                  <a:pt x="0" y="2058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91991" y="3358131"/>
            <a:ext cx="2073186" cy="2058583"/>
          </a:xfrm>
          <a:custGeom>
            <a:avLst/>
            <a:gdLst/>
            <a:ahLst/>
            <a:cxnLst/>
            <a:rect l="l" t="t" r="r" b="b"/>
            <a:pathLst>
              <a:path w="2073186" h="2058583">
                <a:moveTo>
                  <a:pt x="0" y="0"/>
                </a:moveTo>
                <a:lnTo>
                  <a:pt x="2073185" y="0"/>
                </a:lnTo>
                <a:lnTo>
                  <a:pt x="2073185" y="2058584"/>
                </a:lnTo>
                <a:lnTo>
                  <a:pt x="0" y="2058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04" b="-141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23171" y="5835707"/>
            <a:ext cx="2033981" cy="2033981"/>
          </a:xfrm>
          <a:custGeom>
            <a:avLst/>
            <a:gdLst/>
            <a:ahLst/>
            <a:cxnLst/>
            <a:rect l="l" t="t" r="r" b="b"/>
            <a:pathLst>
              <a:path w="2033981" h="2033981">
                <a:moveTo>
                  <a:pt x="0" y="0"/>
                </a:moveTo>
                <a:lnTo>
                  <a:pt x="2033981" y="0"/>
                </a:lnTo>
                <a:lnTo>
                  <a:pt x="2033981" y="2033981"/>
                </a:lnTo>
                <a:lnTo>
                  <a:pt x="0" y="2033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353154" y="5823406"/>
            <a:ext cx="2033981" cy="2033981"/>
          </a:xfrm>
          <a:custGeom>
            <a:avLst/>
            <a:gdLst/>
            <a:ahLst/>
            <a:cxnLst/>
            <a:rect l="l" t="t" r="r" b="b"/>
            <a:pathLst>
              <a:path w="2033981" h="2033981">
                <a:moveTo>
                  <a:pt x="0" y="0"/>
                </a:moveTo>
                <a:lnTo>
                  <a:pt x="2033981" y="0"/>
                </a:lnTo>
                <a:lnTo>
                  <a:pt x="2033981" y="2033981"/>
                </a:lnTo>
                <a:lnTo>
                  <a:pt x="0" y="2033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79304" y="5811105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902402" y="5811105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05453" y="5811105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71436" y="5798804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3"/>
                </a:lnTo>
                <a:lnTo>
                  <a:pt x="0" y="2058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451650" y="3358131"/>
            <a:ext cx="2058583" cy="2058583"/>
          </a:xfrm>
          <a:custGeom>
            <a:avLst/>
            <a:gdLst/>
            <a:ahLst/>
            <a:cxnLst/>
            <a:rect l="l" t="t" r="r" b="b"/>
            <a:pathLst>
              <a:path w="2058583" h="2058583">
                <a:moveTo>
                  <a:pt x="0" y="0"/>
                </a:moveTo>
                <a:lnTo>
                  <a:pt x="2058583" y="0"/>
                </a:lnTo>
                <a:lnTo>
                  <a:pt x="2058583" y="2058584"/>
                </a:lnTo>
                <a:lnTo>
                  <a:pt x="0" y="2058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268244" y="3418787"/>
            <a:ext cx="1937272" cy="1937272"/>
          </a:xfrm>
          <a:custGeom>
            <a:avLst/>
            <a:gdLst/>
            <a:ahLst/>
            <a:cxnLst/>
            <a:rect l="l" t="t" r="r" b="b"/>
            <a:pathLst>
              <a:path w="1937272" h="1937272">
                <a:moveTo>
                  <a:pt x="0" y="0"/>
                </a:moveTo>
                <a:lnTo>
                  <a:pt x="1937272" y="0"/>
                </a:lnTo>
                <a:lnTo>
                  <a:pt x="1937272" y="1937272"/>
                </a:lnTo>
                <a:lnTo>
                  <a:pt x="0" y="1937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 associations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71436" y="2246528"/>
            <a:ext cx="14804472" cy="4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UFRJ participates as a full member in various national and international associations.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47683" y="1019175"/>
            <a:ext cx="9054953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International agreements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52386" y="2370753"/>
            <a:ext cx="6375610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Distribution of agreements by region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971436" y="1832155"/>
            <a:ext cx="14572277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62" y="2416169"/>
            <a:ext cx="7205150" cy="654205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701997" y="2370753"/>
            <a:ext cx="1922745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Highlights</a:t>
            </a:r>
          </a:p>
        </p:txBody>
      </p:sp>
      <p:sp>
        <p:nvSpPr>
          <p:cNvPr id="17" name="AutoShape 17"/>
          <p:cNvSpPr/>
          <p:nvPr/>
        </p:nvSpPr>
        <p:spPr>
          <a:xfrm>
            <a:off x="9139237" y="2411196"/>
            <a:ext cx="0" cy="5946595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9567803" y="3034590"/>
            <a:ext cx="6820139" cy="51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14 undergraduate dual-degree agreements;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160 exchange agreements;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182 memoranda of understanding (MoU);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44 joint PhD (cotutelle) agreements (2022–2025);</a:t>
            </a:r>
          </a:p>
          <a:p>
            <a:pPr marL="539748" lvl="1" indent="-269874" algn="l">
              <a:lnSpc>
                <a:spcPts val="517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20 research cooperation agreements.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884562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7683" y="1019175"/>
            <a:ext cx="9161234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Types of agreements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304717" y="2392759"/>
            <a:ext cx="0" cy="630350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9761838" y="2814761"/>
            <a:ext cx="7094159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Expresses mutual interest, without binding obligations.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61838" y="2284637"/>
            <a:ext cx="6801997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Memorandum of Understanding (MoU)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61838" y="4099036"/>
            <a:ext cx="7094159" cy="12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It merely formalizes the interest in mutual cooperation, to be implemented through future Specific Agreements.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71436" y="2818182"/>
            <a:ext cx="684496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Establishes a formal commitment linking the institutions;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71436" y="2167361"/>
            <a:ext cx="4464919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Specific Agreement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15362" y="5019431"/>
            <a:ext cx="7094159" cy="197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Formalizes technical, scientific, cultural, and academic cooperation (e.g., exchange, research cooperation, Erasmus mobility).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61911" y="3895031"/>
            <a:ext cx="684496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There is no obligation to transfer financial resources among the parties;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67500" y="5768924"/>
            <a:ext cx="7088498" cy="248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Responsible department: Division of International Academic Agreements of SGRI, except for joint supervision in graduate programs.</a:t>
            </a:r>
          </a:p>
          <a:p>
            <a:pPr algn="l">
              <a:lnSpc>
                <a:spcPts val="3999"/>
              </a:lnSpc>
            </a:pPr>
            <a:endParaRPr lang="en-US" sz="2499">
              <a:solidFill>
                <a:srgbClr val="000000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971436" y="3388715"/>
            <a:ext cx="6669810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000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Open agreements: </a:t>
            </a: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allow multiple students during validity.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4887" y="4616450"/>
            <a:ext cx="631592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000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Closed agreements: </a:t>
            </a: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valid only for named candidates.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1436" y="2373096"/>
            <a:ext cx="6669810" cy="85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Cotutelle (Joint Supervision of Master’s and PhD)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3277" y="2903220"/>
            <a:ext cx="6990435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Allow the student, after a certain period, to receive degrees from both UFRJ and the partner institution.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53277" y="2373096"/>
            <a:ext cx="7393760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Undergraduate Double Degree Agreement</a:t>
            </a:r>
          </a:p>
        </p:txBody>
      </p:sp>
      <p:sp>
        <p:nvSpPr>
          <p:cNvPr id="17" name="AutoShape 17"/>
          <p:cNvSpPr/>
          <p:nvPr/>
        </p:nvSpPr>
        <p:spPr>
          <a:xfrm>
            <a:off x="9120187" y="2411196"/>
            <a:ext cx="0" cy="6346913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924887" y="5841946"/>
            <a:ext cx="6315923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Responsible department: Division of Teaching of PR2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1971436" y="1832155"/>
            <a:ext cx="14975602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9553277" y="4616450"/>
            <a:ext cx="6990435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Responsible department: Division of International Agreements of SGRI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47683" y="1019175"/>
            <a:ext cx="10922125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Types of agreements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8987253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8987253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8987253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8987253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8987253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8987253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8987253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8987253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49860" y="2351365"/>
            <a:ext cx="6844241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962371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62" r="-5162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1664" y="1232258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2660" y="1204648"/>
            <a:ext cx="4011161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0"/>
              </a:lnSpc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Academic Exchange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89800" y="8949153"/>
            <a:ext cx="4654482" cy="6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Plane flying over Cidade Universitária – By Raphael Pizzino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73646" y="2532445"/>
            <a:ext cx="6820139" cy="481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Available at undergraduate and graduate levels;</a:t>
            </a:r>
          </a:p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Programs include Erasmus+, AUGM, REARI-RJ, and Magalhães networks;</a:t>
            </a:r>
          </a:p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~250 Brazilian students abroad annually;</a:t>
            </a:r>
          </a:p>
          <a:p>
            <a:pPr marL="539748" lvl="1" indent="-269874" algn="l">
              <a:lnSpc>
                <a:spcPts val="4824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~220 international students hosted at UFRJ per year.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528786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7683" y="1019175"/>
            <a:ext cx="8683391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Academic exchange at UFRJ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1436" y="2208152"/>
            <a:ext cx="6844963" cy="4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Requirements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144000" y="2293877"/>
            <a:ext cx="0" cy="6241726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971436" y="2876644"/>
            <a:ext cx="6891511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Nomination and formal application through a UFRJ partner university;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25215" y="2876644"/>
            <a:ext cx="6891511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For Brazilian nationals/dual citizens: ID, CPF, voter registration, and (for men) military service certificate;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25215" y="4679977"/>
            <a:ext cx="6891511" cy="4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Travel insurance covering repatriation.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71436" y="4368840"/>
            <a:ext cx="6891511" cy="96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Approved academic record by UFRJ faculty coordinator;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71436" y="5851512"/>
            <a:ext cx="6891511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Student visa (VITEM IV) valid for the entire study period (except short-term programs);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996"/>
            <a:ext cx="18287605" cy="8389439"/>
          </a:xfrm>
          <a:custGeom>
            <a:avLst/>
            <a:gdLst/>
            <a:ahLst/>
            <a:cxnLst/>
            <a:rect l="l" t="t" r="r" b="b"/>
            <a:pathLst>
              <a:path w="18287605" h="8389439">
                <a:moveTo>
                  <a:pt x="0" y="0"/>
                </a:moveTo>
                <a:lnTo>
                  <a:pt x="18287605" y="0"/>
                </a:lnTo>
                <a:lnTo>
                  <a:pt x="18287605" y="8389439"/>
                </a:lnTo>
                <a:lnTo>
                  <a:pt x="0" y="83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11" t="-10047" b="-4565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00596" y="8633171"/>
            <a:ext cx="9296944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“…promoting the formation of a just, democratic, and egalitarian society.”</a:t>
            </a:r>
          </a:p>
        </p:txBody>
      </p:sp>
      <p:sp>
        <p:nvSpPr>
          <p:cNvPr id="4" name="AutoShape 4"/>
          <p:cNvSpPr/>
          <p:nvPr/>
        </p:nvSpPr>
        <p:spPr>
          <a:xfrm>
            <a:off x="2561986" y="8671271"/>
            <a:ext cx="0" cy="161634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82460" y="8671271"/>
            <a:ext cx="0" cy="161634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002935" y="8671271"/>
            <a:ext cx="0" cy="161634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223410" y="8671271"/>
            <a:ext cx="0" cy="161634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443884" y="8671271"/>
            <a:ext cx="0" cy="161634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664359" y="8671271"/>
            <a:ext cx="0" cy="161634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884833" y="8671271"/>
            <a:ext cx="0" cy="161634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4105308" y="8671271"/>
            <a:ext cx="0" cy="161634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4369040" y="8637270"/>
            <a:ext cx="3300353" cy="6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Photo: Students of CCMN – by Moisés Pimentel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528786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2208152"/>
            <a:ext cx="6891511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UFRJ undergraduate and graduate exchange programs are exclusive to students from partner institutions.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48162" y="4033696"/>
            <a:ext cx="6844963" cy="349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Application Deadlines*: 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March 1–31 - for fall semester (Aug–Dec) or full academic year starting in August;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October 1–31 → for spring semester (Mar–Jul) or full academic year starting in March.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3277" y="2255777"/>
            <a:ext cx="4464919" cy="41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Where to apply</a:t>
            </a:r>
          </a:p>
        </p:txBody>
      </p:sp>
      <p:sp>
        <p:nvSpPr>
          <p:cNvPr id="16" name="AutoShape 16"/>
          <p:cNvSpPr/>
          <p:nvPr/>
        </p:nvSpPr>
        <p:spPr>
          <a:xfrm>
            <a:off x="9144000" y="2293877"/>
            <a:ext cx="0" cy="6241726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9520238" y="2835201"/>
            <a:ext cx="7706023" cy="349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Applications must be submitted by partner institutions directly to UFRJ’s International Office (SGRI). </a:t>
            </a:r>
          </a:p>
          <a:p>
            <a:pPr algn="l">
              <a:lnSpc>
                <a:spcPts val="3999"/>
              </a:lnSpc>
            </a:pPr>
            <a:endParaRPr lang="en-US" sz="2499">
              <a:solidFill>
                <a:srgbClr val="000000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Applications sent individually by students are not accepted.</a:t>
            </a:r>
          </a:p>
          <a:p>
            <a:pPr algn="l">
              <a:lnSpc>
                <a:spcPts val="3999"/>
              </a:lnSpc>
            </a:pPr>
            <a:endParaRPr lang="en-US" sz="2499">
              <a:solidFill>
                <a:srgbClr val="000000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520238" y="6498962"/>
            <a:ext cx="7706023" cy="136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2299">
                <a:solidFill>
                  <a:srgbClr val="000000"/>
                </a:solidFill>
                <a:latin typeface="Montserrat 2"/>
                <a:ea typeface="Montserrat 2"/>
                <a:cs typeface="Montserrat 2"/>
                <a:sym typeface="Montserrat 2"/>
              </a:rPr>
              <a:t>*Application periods are set for submissions to SGRI, provided there are no changes in the academic calendar.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47683" y="1019175"/>
            <a:ext cx="8683391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Academic exchange at UFRJ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93596" y="8751518"/>
            <a:ext cx="0" cy="153548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614070" y="8751518"/>
            <a:ext cx="0" cy="153548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834545" y="8751518"/>
            <a:ext cx="0" cy="153548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055020" y="8751518"/>
            <a:ext cx="0" cy="153548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275494" y="8751518"/>
            <a:ext cx="0" cy="153548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495969" y="8751518"/>
            <a:ext cx="0" cy="153548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716444" y="8751518"/>
            <a:ext cx="0" cy="153548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936918" y="8751518"/>
            <a:ext cx="0" cy="153548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4240452" y="8771613"/>
            <a:ext cx="3846799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UFRJ flag – By Raphael Pizzino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297" b="-2138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29809" y="8713418"/>
            <a:ext cx="9696318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E71"/>
                </a:solidFill>
                <a:latin typeface="Montserrat 2"/>
                <a:ea typeface="Montserrat 2"/>
                <a:cs typeface="Montserrat 2"/>
                <a:sym typeface="Montserrat 2"/>
              </a:rPr>
              <a:t>“"...to form a just, democratic, plural, and egalitarian society."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7E71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://internacional.ufrj.br"/>
          </p:cNvPr>
          <p:cNvSpPr/>
          <p:nvPr/>
        </p:nvSpPr>
        <p:spPr>
          <a:xfrm>
            <a:off x="4314121" y="5276850"/>
            <a:ext cx="5745213" cy="1419048"/>
          </a:xfrm>
          <a:custGeom>
            <a:avLst/>
            <a:gdLst/>
            <a:ahLst/>
            <a:cxnLst/>
            <a:rect l="l" t="t" r="r" b="b"/>
            <a:pathLst>
              <a:path w="5745213" h="1419048">
                <a:moveTo>
                  <a:pt x="0" y="0"/>
                </a:moveTo>
                <a:lnTo>
                  <a:pt x="5745213" y="0"/>
                </a:lnTo>
                <a:lnTo>
                  <a:pt x="5745213" y="1419048"/>
                </a:lnTo>
                <a:lnTo>
                  <a:pt x="0" y="1419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611354" y="6695898"/>
            <a:ext cx="0" cy="3533120"/>
          </a:xfrm>
          <a:prstGeom prst="line">
            <a:avLst/>
          </a:prstGeom>
          <a:ln w="57150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74343" y="6695898"/>
            <a:ext cx="0" cy="3533120"/>
          </a:xfrm>
          <a:prstGeom prst="line">
            <a:avLst/>
          </a:prstGeom>
          <a:ln w="57150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937331" y="6695898"/>
            <a:ext cx="0" cy="3533120"/>
          </a:xfrm>
          <a:prstGeom prst="line">
            <a:avLst/>
          </a:prstGeom>
          <a:ln w="57150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100320" y="6695898"/>
            <a:ext cx="0" cy="3533120"/>
          </a:xfrm>
          <a:prstGeom prst="line">
            <a:avLst/>
          </a:prstGeom>
          <a:ln w="57150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263308" y="6695898"/>
            <a:ext cx="0" cy="3533120"/>
          </a:xfrm>
          <a:prstGeom prst="line">
            <a:avLst/>
          </a:prstGeom>
          <a:ln w="57150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5426297" y="6695898"/>
            <a:ext cx="0" cy="3533120"/>
          </a:xfrm>
          <a:prstGeom prst="line">
            <a:avLst/>
          </a:prstGeom>
          <a:ln w="57150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5589285" y="6695898"/>
            <a:ext cx="0" cy="3533120"/>
          </a:xfrm>
          <a:prstGeom prst="line">
            <a:avLst/>
          </a:prstGeom>
          <a:ln w="57150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5752274" y="6695898"/>
            <a:ext cx="0" cy="3533120"/>
          </a:xfrm>
          <a:prstGeom prst="line">
            <a:avLst/>
          </a:prstGeom>
          <a:ln w="57150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6035736" y="9042205"/>
            <a:ext cx="383801" cy="383801"/>
          </a:xfrm>
          <a:custGeom>
            <a:avLst/>
            <a:gdLst/>
            <a:ahLst/>
            <a:cxnLst/>
            <a:rect l="l" t="t" r="r" b="b"/>
            <a:pathLst>
              <a:path w="383801" h="383801">
                <a:moveTo>
                  <a:pt x="0" y="0"/>
                </a:moveTo>
                <a:lnTo>
                  <a:pt x="383801" y="0"/>
                </a:lnTo>
                <a:lnTo>
                  <a:pt x="383801" y="383801"/>
                </a:lnTo>
                <a:lnTo>
                  <a:pt x="0" y="383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35736" y="9561366"/>
            <a:ext cx="383801" cy="383801"/>
          </a:xfrm>
          <a:custGeom>
            <a:avLst/>
            <a:gdLst/>
            <a:ahLst/>
            <a:cxnLst/>
            <a:rect l="l" t="t" r="r" b="b"/>
            <a:pathLst>
              <a:path w="383801" h="383801">
                <a:moveTo>
                  <a:pt x="0" y="0"/>
                </a:moveTo>
                <a:lnTo>
                  <a:pt x="383801" y="0"/>
                </a:lnTo>
                <a:lnTo>
                  <a:pt x="383801" y="383801"/>
                </a:lnTo>
                <a:lnTo>
                  <a:pt x="0" y="383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095078" y="8008535"/>
            <a:ext cx="9415039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For suggestions: midia@internacional.ufrj.br.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5078" y="7137918"/>
            <a:ext cx="8938556" cy="69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Quotes extracted from the Institutional Development Plan (PDI) and images from UFRJ’s official repository (panorama.ufrj.br) and the SGRI archives.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5078" y="8517229"/>
            <a:ext cx="6664743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Visit </a:t>
            </a:r>
            <a:r>
              <a:rPr lang="en-US" sz="1800" u="sng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  <a:hlinkClick r:id="rId2" tooltip="http://internacional.ufrj.br"/>
              </a:rPr>
              <a:t>internacional.ufrj.br</a:t>
            </a: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 and follow us on social media: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05262" y="9025923"/>
            <a:ext cx="2513772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@</a:t>
            </a: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  <a:hlinkClick r:id="rId8" tooltip="https://www.instagram.com/ufrjinternacional/"/>
              </a:rPr>
              <a:t>ufrjinternacional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05262" y="9534617"/>
            <a:ext cx="4417668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u="sng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  <a:hlinkClick r:id="rId9" tooltip="http://facebook.com/ufrjinternational"/>
              </a:rPr>
              <a:t>facebook.com/ufrjinternational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5078" y="6629223"/>
            <a:ext cx="8938556" cy="33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Produced by SGRI (International Relations Office) Team.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77249" y="2400598"/>
            <a:ext cx="14791501" cy="50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E71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Mission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To contribute to the scientific, technological, artistic, and cultural advancement of society through teaching, research, and outreach, fostering the construction of a just, democratic, and egalitarian society.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 b="1">
                <a:solidFill>
                  <a:srgbClr val="007E71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Vision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To position itself among the world’s leading institutions in civic education across diverse fields of knowledge, integrating them to address the many challenges of our century and standing out as a transformative force in socioeconomic and environmental reality.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Mission, vision, and values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905837" y="2429173"/>
            <a:ext cx="14791501" cy="450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1">
                <a:solidFill>
                  <a:srgbClr val="007E71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Values</a:t>
            </a:r>
          </a:p>
          <a:p>
            <a:pPr algn="l">
              <a:lnSpc>
                <a:spcPts val="3999"/>
              </a:lnSpc>
            </a:pPr>
            <a:endParaRPr lang="en-US" sz="2499" b="1">
              <a:solidFill>
                <a:srgbClr val="007E71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Academic excellence;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Freedom of thought and expression;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Social and environmental responsibility;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Ethics and transparency;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Diversity, accessibility, and inclusion;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University autonomy in teaching, research, administration, and management.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Mission, vision, and values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590" y="4207208"/>
            <a:ext cx="14885687" cy="102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54740" y="8677960"/>
            <a:ext cx="3141683" cy="9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Photo: Flags of Brazil and UFRJ – By Moisés Pimentel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7B6D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91058" y="8633171"/>
            <a:ext cx="9411244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7B6D"/>
                </a:solidFill>
                <a:latin typeface="Montserrat 2"/>
                <a:ea typeface="Montserrat 2"/>
                <a:cs typeface="Montserrat 2"/>
                <a:sym typeface="Montserrat 2"/>
              </a:rPr>
              <a:t>“To walk through UFRJ’s history (…) is also to journey through the very History of Brazil.” (OLIVEIRA, Antônio)</a:t>
            </a:r>
          </a:p>
        </p:txBody>
      </p:sp>
      <p:sp>
        <p:nvSpPr>
          <p:cNvPr id="4" name="AutoShape 4"/>
          <p:cNvSpPr/>
          <p:nvPr/>
        </p:nvSpPr>
        <p:spPr>
          <a:xfrm>
            <a:off x="14083290" y="8675370"/>
            <a:ext cx="0" cy="125227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561986" y="8671271"/>
            <a:ext cx="0" cy="1616342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782460" y="8671271"/>
            <a:ext cx="0" cy="1616342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02935" y="8671271"/>
            <a:ext cx="0" cy="1616342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23410" y="8671271"/>
            <a:ext cx="0" cy="1616342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443884" y="8671271"/>
            <a:ext cx="0" cy="1616342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664359" y="8671271"/>
            <a:ext cx="0" cy="1616342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84833" y="8671271"/>
            <a:ext cx="0" cy="1616342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4105308" y="8671271"/>
            <a:ext cx="0" cy="1616342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0" y="0"/>
            <a:ext cx="18288000" cy="8389620"/>
          </a:xfrm>
          <a:custGeom>
            <a:avLst/>
            <a:gdLst/>
            <a:ahLst/>
            <a:cxnLst/>
            <a:rect l="l" t="t" r="r" b="b"/>
            <a:pathLst>
              <a:path w="18288000" h="8389620">
                <a:moveTo>
                  <a:pt x="0" y="0"/>
                </a:moveTo>
                <a:lnTo>
                  <a:pt x="18288000" y="0"/>
                </a:lnTo>
                <a:lnTo>
                  <a:pt x="18288000" y="8389620"/>
                </a:lnTo>
                <a:lnTo>
                  <a:pt x="0" y="8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135" t="-13291" b="-82968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967053" y="5699491"/>
            <a:ext cx="4982879" cy="1367097"/>
          </a:xfrm>
          <a:custGeom>
            <a:avLst/>
            <a:gdLst/>
            <a:ahLst/>
            <a:cxnLst/>
            <a:rect l="l" t="t" r="r" b="b"/>
            <a:pathLst>
              <a:path w="4982879" h="1367097">
                <a:moveTo>
                  <a:pt x="0" y="0"/>
                </a:moveTo>
                <a:lnTo>
                  <a:pt x="4982879" y="0"/>
                </a:lnTo>
                <a:lnTo>
                  <a:pt x="4982879" y="1367097"/>
                </a:lnTo>
                <a:lnTo>
                  <a:pt x="0" y="1367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47" b="-2730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95218" y="5287814"/>
            <a:ext cx="4380903" cy="2190451"/>
          </a:xfrm>
          <a:custGeom>
            <a:avLst/>
            <a:gdLst/>
            <a:ahLst/>
            <a:cxnLst/>
            <a:rect l="l" t="t" r="r" b="b"/>
            <a:pathLst>
              <a:path w="4380903" h="2190451">
                <a:moveTo>
                  <a:pt x="0" y="0"/>
                </a:moveTo>
                <a:lnTo>
                  <a:pt x="4380903" y="0"/>
                </a:lnTo>
                <a:lnTo>
                  <a:pt x="4380903" y="2190451"/>
                </a:lnTo>
                <a:lnTo>
                  <a:pt x="0" y="2190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4887" y="3995670"/>
            <a:ext cx="14697314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According to international rankings, UFRJ has advanced more than 65 positions in recent years and is currently:</a:t>
            </a:r>
          </a:p>
          <a:p>
            <a:pPr algn="l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95218" y="7197093"/>
            <a:ext cx="4421465" cy="97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2nd best university in Brazil (CWUR Rankings)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37258" y="7197093"/>
            <a:ext cx="4642469" cy="1482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5th best university in Latin America and the Caribbean (QS Rankings)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24887" y="2292323"/>
            <a:ext cx="14697314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The first official institution of higher education in Brazil, active since 1792 through the Polytechnic School, and organized as a university in 1920. UFRJ was founded with the mission to serve as a model for existing and future universities in the country.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1436" y="9028599"/>
            <a:ext cx="0" cy="1354263"/>
          </a:xfrm>
          <a:prstGeom prst="line">
            <a:avLst/>
          </a:prstGeom>
          <a:ln w="85725" cap="flat">
            <a:solidFill>
              <a:srgbClr val="CAE5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191910" y="9028599"/>
            <a:ext cx="0" cy="1354263"/>
          </a:xfrm>
          <a:prstGeom prst="line">
            <a:avLst/>
          </a:prstGeom>
          <a:ln w="85725" cap="flat">
            <a:solidFill>
              <a:srgbClr val="2CDD5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12385" y="9028599"/>
            <a:ext cx="0" cy="1354263"/>
          </a:xfrm>
          <a:prstGeom prst="line">
            <a:avLst/>
          </a:prstGeom>
          <a:ln w="85725" cap="flat">
            <a:solidFill>
              <a:srgbClr val="669D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632860" y="9028599"/>
            <a:ext cx="0" cy="1354263"/>
          </a:xfrm>
          <a:prstGeom prst="line">
            <a:avLst/>
          </a:prstGeom>
          <a:ln w="85725" cap="flat">
            <a:solidFill>
              <a:srgbClr val="B98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53334" y="9028599"/>
            <a:ext cx="0" cy="1354263"/>
          </a:xfrm>
          <a:prstGeom prst="line">
            <a:avLst/>
          </a:prstGeom>
          <a:ln w="85725" cap="flat">
            <a:solidFill>
              <a:srgbClr val="DB6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073809" y="9028599"/>
            <a:ext cx="0" cy="1354263"/>
          </a:xfrm>
          <a:prstGeom prst="line">
            <a:avLst/>
          </a:prstGeom>
          <a:ln w="85725" cap="flat">
            <a:solidFill>
              <a:srgbClr val="FF6C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294283" y="9028599"/>
            <a:ext cx="0" cy="1354263"/>
          </a:xfrm>
          <a:prstGeom prst="line">
            <a:avLst/>
          </a:prstGeom>
          <a:ln w="85725" cap="flat">
            <a:solidFill>
              <a:srgbClr val="FF7A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14758" y="9028599"/>
            <a:ext cx="0" cy="1354263"/>
          </a:xfrm>
          <a:prstGeom prst="line">
            <a:avLst/>
          </a:prstGeom>
          <a:ln w="85725" cap="flat">
            <a:solidFill>
              <a:srgbClr val="FFB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971436" y="1832155"/>
            <a:ext cx="14697314" cy="0"/>
          </a:xfrm>
          <a:prstGeom prst="line">
            <a:avLst/>
          </a:prstGeom>
          <a:ln w="4762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847633" y="1190233"/>
            <a:ext cx="0" cy="496003"/>
          </a:xfrm>
          <a:prstGeom prst="line">
            <a:avLst/>
          </a:prstGeom>
          <a:ln w="104775" cap="flat">
            <a:solidFill>
              <a:srgbClr val="007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3294283" y="2746562"/>
            <a:ext cx="3358672" cy="2414045"/>
          </a:xfrm>
          <a:custGeom>
            <a:avLst/>
            <a:gdLst/>
            <a:ahLst/>
            <a:cxnLst/>
            <a:rect l="l" t="t" r="r" b="b"/>
            <a:pathLst>
              <a:path w="3358672" h="2414045">
                <a:moveTo>
                  <a:pt x="0" y="0"/>
                </a:moveTo>
                <a:lnTo>
                  <a:pt x="3358672" y="0"/>
                </a:lnTo>
                <a:lnTo>
                  <a:pt x="3358672" y="2414045"/>
                </a:lnTo>
                <a:lnTo>
                  <a:pt x="0" y="2414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4887" y="1019175"/>
            <a:ext cx="172118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UFRJ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7683" y="1019175"/>
            <a:ext cx="12417342" cy="76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7B6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Created to be a reference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93538" y="3174162"/>
            <a:ext cx="7914926" cy="14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In 2024, UFRJ partnered with the Ministry of Education in supporting the organization of the G20 Brazil preparatory meetings.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73619" y="6688735"/>
            <a:ext cx="7081655" cy="197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Montserrat 1"/>
                <a:ea typeface="Montserrat 1"/>
                <a:cs typeface="Montserrat 1"/>
                <a:sym typeface="Montserrat 1"/>
              </a:rPr>
              <a:t>Also in 2024, it hosted the XXXIII Meeting of the Association of Portuguese-Speaking Universities (AULP).</a:t>
            </a:r>
          </a:p>
          <a:p>
            <a:pPr algn="r">
              <a:lnSpc>
                <a:spcPts val="39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314647" y="6201287"/>
            <a:ext cx="3340223" cy="2827312"/>
          </a:xfrm>
          <a:custGeom>
            <a:avLst/>
            <a:gdLst/>
            <a:ahLst/>
            <a:cxnLst/>
            <a:rect l="l" t="t" r="r" b="b"/>
            <a:pathLst>
              <a:path w="3340223" h="2827312">
                <a:moveTo>
                  <a:pt x="0" y="0"/>
                </a:moveTo>
                <a:lnTo>
                  <a:pt x="3340223" y="0"/>
                </a:lnTo>
                <a:lnTo>
                  <a:pt x="3340223" y="2827312"/>
                </a:lnTo>
                <a:lnTo>
                  <a:pt x="0" y="282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4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1494</Words>
  <Application>Microsoft Office PowerPoint</Application>
  <PresentationFormat>Personalizar</PresentationFormat>
  <Paragraphs>201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Montserrat 1 Bold</vt:lpstr>
      <vt:lpstr>Montserrat 1</vt:lpstr>
      <vt:lpstr>Montserrat 2 Bold</vt:lpstr>
      <vt:lpstr>Calibri</vt:lpstr>
      <vt:lpstr>Montserrat 2 Semi-Bold</vt:lpstr>
      <vt:lpstr>Montserrat 2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UFRJ presentation</dc:title>
  <cp:lastModifiedBy>Ramon Nogueira Marins</cp:lastModifiedBy>
  <cp:revision>2</cp:revision>
  <dcterms:created xsi:type="dcterms:W3CDTF">2006-08-16T00:00:00Z</dcterms:created>
  <dcterms:modified xsi:type="dcterms:W3CDTF">2025-09-25T15:42:48Z</dcterms:modified>
  <dc:identifier>DAGwbDgO-8k</dc:identifier>
</cp:coreProperties>
</file>