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7"/>
  </p:notesMasterIdLst>
  <p:sldIdLst>
    <p:sldId id="256" r:id="rId2"/>
    <p:sldId id="259" r:id="rId3"/>
    <p:sldId id="266" r:id="rId4"/>
    <p:sldId id="257" r:id="rId5"/>
    <p:sldId id="258" r:id="rId6"/>
    <p:sldId id="279" r:id="rId7"/>
    <p:sldId id="296" r:id="rId8"/>
    <p:sldId id="295" r:id="rId9"/>
    <p:sldId id="280" r:id="rId10"/>
    <p:sldId id="270" r:id="rId11"/>
    <p:sldId id="282" r:id="rId12"/>
    <p:sldId id="281" r:id="rId13"/>
    <p:sldId id="283" r:id="rId14"/>
    <p:sldId id="274" r:id="rId15"/>
    <p:sldId id="284" r:id="rId16"/>
    <p:sldId id="285" r:id="rId17"/>
    <p:sldId id="307" r:id="rId18"/>
    <p:sldId id="287" r:id="rId19"/>
    <p:sldId id="278" r:id="rId20"/>
    <p:sldId id="288" r:id="rId21"/>
    <p:sldId id="260" r:id="rId22"/>
    <p:sldId id="299" r:id="rId23"/>
    <p:sldId id="294" r:id="rId24"/>
    <p:sldId id="313" r:id="rId25"/>
    <p:sldId id="305" r:id="rId26"/>
    <p:sldId id="316" r:id="rId27"/>
    <p:sldId id="303" r:id="rId28"/>
    <p:sldId id="277" r:id="rId29"/>
    <p:sldId id="264" r:id="rId30"/>
    <p:sldId id="315" r:id="rId31"/>
    <p:sldId id="263" r:id="rId32"/>
    <p:sldId id="306" r:id="rId33"/>
    <p:sldId id="318" r:id="rId34"/>
    <p:sldId id="319" r:id="rId35"/>
    <p:sldId id="320" r:id="rId36"/>
    <p:sldId id="321" r:id="rId37"/>
    <p:sldId id="322" r:id="rId38"/>
    <p:sldId id="297" r:id="rId39"/>
    <p:sldId id="312" r:id="rId40"/>
    <p:sldId id="301" r:id="rId41"/>
    <p:sldId id="317" r:id="rId42"/>
    <p:sldId id="302" r:id="rId43"/>
    <p:sldId id="314" r:id="rId44"/>
    <p:sldId id="298" r:id="rId45"/>
    <p:sldId id="268" r:id="rId46"/>
  </p:sldIdLst>
  <p:sldSz cx="9144000" cy="5143500" type="screen16x9"/>
  <p:notesSz cx="6858000" cy="9144000"/>
  <p:embeddedFontLst>
    <p:embeddedFont>
      <p:font typeface="Montserrat" pitchFamily="2" charset="0"/>
      <p:regular r:id="rId48"/>
      <p:bold r:id="rId49"/>
      <p:italic r:id="rId50"/>
      <p:boldItalic r:id="rId51"/>
    </p:embeddedFont>
    <p:embeddedFont>
      <p:font typeface="Montserrat Medium" pitchFamily="2" charset="0"/>
      <p:regular r:id="rId52"/>
      <p: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94CDE-F956-4A98-9680-B797E491AC2C}" v="42" dt="2022-04-14T13:36:29.237"/>
  </p1510:revLst>
</p1510:revInfo>
</file>

<file path=ppt/tableStyles.xml><?xml version="1.0" encoding="utf-8"?>
<a:tblStyleLst xmlns:a="http://schemas.openxmlformats.org/drawingml/2006/main" def="{22DD665C-4F7A-466E-A137-1F1CFB1219C9}">
  <a:tblStyle styleId="{22DD665C-4F7A-466E-A137-1F1CFB1219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6652" autoAdjust="0"/>
  </p:normalViewPr>
  <p:slideViewPr>
    <p:cSldViewPr snapToGrid="0">
      <p:cViewPr>
        <p:scale>
          <a:sx n="109" d="100"/>
          <a:sy n="109" d="100"/>
        </p:scale>
        <p:origin x="-35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G G Santos" userId="d420448b56b89866" providerId="LiveId" clId="{90194CDE-F956-4A98-9680-B797E491AC2C}"/>
    <pc:docChg chg="undo custSel modSld">
      <pc:chgData name="Luiz G G Santos" userId="d420448b56b89866" providerId="LiveId" clId="{90194CDE-F956-4A98-9680-B797E491AC2C}" dt="2022-04-14T13:37:00.106" v="121" actId="14100"/>
      <pc:docMkLst>
        <pc:docMk/>
      </pc:docMkLst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1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1"/>
            <ac:spMk id="184" creationId="{00000000-0000-0000-0000-000000000000}"/>
          </ac:spMkLst>
        </pc:spChg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1"/>
            <ac:spMk id="186" creationId="{00000000-0000-0000-0000-000000000000}"/>
          </ac:spMkLst>
        </pc:spChg>
      </pc:sldChg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2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2"/>
            <ac:spMk id="192" creationId="{00000000-0000-0000-0000-000000000000}"/>
          </ac:spMkLst>
        </pc:spChg>
      </pc:sldChg>
      <pc:sldChg chg="addSp delSp modSp mod">
        <pc:chgData name="Luiz G G Santos" userId="d420448b56b89866" providerId="LiveId" clId="{90194CDE-F956-4A98-9680-B797E491AC2C}" dt="2022-04-14T13:36:12.667" v="111" actId="1076"/>
        <pc:sldMkLst>
          <pc:docMk/>
          <pc:sldMk cId="0" sldId="263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3"/>
            <ac:spMk id="199" creationId="{00000000-0000-0000-0000-000000000000}"/>
          </ac:spMkLst>
        </pc:spChg>
        <pc:graphicFrameChg chg="add del mod">
          <ac:chgData name="Luiz G G Santos" userId="d420448b56b89866" providerId="LiveId" clId="{90194CDE-F956-4A98-9680-B797E491AC2C}" dt="2022-04-14T13:15:39.444" v="17" actId="1957"/>
          <ac:graphicFrameMkLst>
            <pc:docMk/>
            <pc:sldMk cId="0" sldId="263"/>
            <ac:graphicFrameMk id="4" creationId="{40DC0FBC-7359-4C64-8133-53B2D2195160}"/>
          </ac:graphicFrameMkLst>
        </pc:graphicFrameChg>
        <pc:graphicFrameChg chg="add del mod">
          <ac:chgData name="Luiz G G Santos" userId="d420448b56b89866" providerId="LiveId" clId="{90194CDE-F956-4A98-9680-B797E491AC2C}" dt="2022-04-14T13:24:20.022" v="61" actId="478"/>
          <ac:graphicFrameMkLst>
            <pc:docMk/>
            <pc:sldMk cId="0" sldId="263"/>
            <ac:graphicFrameMk id="9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6:18.691" v="64"/>
          <ac:graphicFrameMkLst>
            <pc:docMk/>
            <pc:sldMk cId="0" sldId="263"/>
            <ac:graphicFrameMk id="10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6:42.736" v="67"/>
          <ac:graphicFrameMkLst>
            <pc:docMk/>
            <pc:sldMk cId="0" sldId="263"/>
            <ac:graphicFrameMk id="11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7:05.471" v="70"/>
          <ac:graphicFrameMkLst>
            <pc:docMk/>
            <pc:sldMk cId="0" sldId="263"/>
            <ac:graphicFrameMk id="12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28:27.418" v="73"/>
          <ac:graphicFrameMkLst>
            <pc:docMk/>
            <pc:sldMk cId="0" sldId="263"/>
            <ac:graphicFrameMk id="13" creationId="{00000000-0008-0000-0000-000002000000}"/>
          </ac:graphicFrameMkLst>
        </pc:graphicFrameChg>
        <pc:graphicFrameChg chg="add del mod">
          <ac:chgData name="Luiz G G Santos" userId="d420448b56b89866" providerId="LiveId" clId="{90194CDE-F956-4A98-9680-B797E491AC2C}" dt="2022-04-14T13:30:16.690" v="82" actId="478"/>
          <ac:graphicFrameMkLst>
            <pc:docMk/>
            <pc:sldMk cId="0" sldId="263"/>
            <ac:graphicFrameMk id="14" creationId="{00000000-0008-0000-0000-000002000000}"/>
          </ac:graphicFrameMkLst>
        </pc:graphicFrameChg>
        <pc:graphicFrameChg chg="add del mod">
          <ac:chgData name="Luiz G G Santos" userId="d420448b56b89866" providerId="LiveId" clId="{90194CDE-F956-4A98-9680-B797E491AC2C}" dt="2022-04-14T13:30:59.907" v="93" actId="478"/>
          <ac:graphicFrameMkLst>
            <pc:docMk/>
            <pc:sldMk cId="0" sldId="263"/>
            <ac:graphicFrameMk id="15" creationId="{00000000-0008-0000-00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36:12.667" v="111" actId="1076"/>
          <ac:graphicFrameMkLst>
            <pc:docMk/>
            <pc:sldMk cId="0" sldId="263"/>
            <ac:graphicFrameMk id="16" creationId="{00000000-0008-0000-0000-000002000000}"/>
          </ac:graphicFrameMkLst>
        </pc:graphicFrameChg>
        <pc:picChg chg="add del">
          <ac:chgData name="Luiz G G Santos" userId="d420448b56b89866" providerId="LiveId" clId="{90194CDE-F956-4A98-9680-B797E491AC2C}" dt="2022-04-14T13:20:01.059" v="40" actId="478"/>
          <ac:picMkLst>
            <pc:docMk/>
            <pc:sldMk cId="0" sldId="263"/>
            <ac:picMk id="200" creationId="{00000000-0000-0000-0000-000000000000}"/>
          </ac:picMkLst>
        </pc:picChg>
      </pc:sldChg>
      <pc:sldChg chg="addSp delSp modSp mod">
        <pc:chgData name="Luiz G G Santos" userId="d420448b56b89866" providerId="LiveId" clId="{90194CDE-F956-4A98-9680-B797E491AC2C}" dt="2022-04-14T13:36:22.611" v="113" actId="14100"/>
        <pc:sldMkLst>
          <pc:docMk/>
          <pc:sldMk cId="0" sldId="264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4"/>
            <ac:spMk id="206" creationId="{00000000-0000-0000-0000-000000000000}"/>
          </ac:spMkLst>
        </pc:spChg>
        <pc:graphicFrameChg chg="add del mod">
          <ac:chgData name="Luiz G G Santos" userId="d420448b56b89866" providerId="LiveId" clId="{90194CDE-F956-4A98-9680-B797E491AC2C}" dt="2022-04-14T13:33:48.487" v="103" actId="478"/>
          <ac:graphicFrameMkLst>
            <pc:docMk/>
            <pc:sldMk cId="0" sldId="264"/>
            <ac:graphicFrameMk id="5" creationId="{00000000-0008-0000-0100-000002000000}"/>
          </ac:graphicFrameMkLst>
        </pc:graphicFrameChg>
        <pc:graphicFrameChg chg="add mod">
          <ac:chgData name="Luiz G G Santos" userId="d420448b56b89866" providerId="LiveId" clId="{90194CDE-F956-4A98-9680-B797E491AC2C}" dt="2022-04-14T13:36:22.611" v="113" actId="14100"/>
          <ac:graphicFrameMkLst>
            <pc:docMk/>
            <pc:sldMk cId="0" sldId="264"/>
            <ac:graphicFrameMk id="6" creationId="{00000000-0008-0000-0100-000002000000}"/>
          </ac:graphicFrameMkLst>
        </pc:graphicFrameChg>
        <pc:picChg chg="del">
          <ac:chgData name="Luiz G G Santos" userId="d420448b56b89866" providerId="LiveId" clId="{90194CDE-F956-4A98-9680-B797E491AC2C}" dt="2022-04-14T13:33:45.072" v="100" actId="478"/>
          <ac:picMkLst>
            <pc:docMk/>
            <pc:sldMk cId="0" sldId="264"/>
            <ac:picMk id="207" creationId="{00000000-0000-0000-0000-000000000000}"/>
          </ac:picMkLst>
        </pc:picChg>
      </pc:sldChg>
      <pc:sldChg chg="addSp delSp modSp mod">
        <pc:chgData name="Luiz G G Santos" userId="d420448b56b89866" providerId="LiveId" clId="{90194CDE-F956-4A98-9680-B797E491AC2C}" dt="2022-04-14T13:37:00.106" v="121" actId="14100"/>
        <pc:sldMkLst>
          <pc:docMk/>
          <pc:sldMk cId="0" sldId="265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5"/>
            <ac:spMk id="213" creationId="{00000000-0000-0000-0000-000000000000}"/>
          </ac:spMkLst>
        </pc:spChg>
        <pc:graphicFrameChg chg="add mod">
          <ac:chgData name="Luiz G G Santos" userId="d420448b56b89866" providerId="LiveId" clId="{90194CDE-F956-4A98-9680-B797E491AC2C}" dt="2022-04-14T13:37:00.106" v="121" actId="14100"/>
          <ac:graphicFrameMkLst>
            <pc:docMk/>
            <pc:sldMk cId="0" sldId="265"/>
            <ac:graphicFrameMk id="5" creationId="{00000000-0008-0000-0200-000003000000}"/>
          </ac:graphicFrameMkLst>
        </pc:graphicFrameChg>
        <pc:picChg chg="del">
          <ac:chgData name="Luiz G G Santos" userId="d420448b56b89866" providerId="LiveId" clId="{90194CDE-F956-4A98-9680-B797E491AC2C}" dt="2022-04-14T13:36:00.258" v="110" actId="478"/>
          <ac:picMkLst>
            <pc:docMk/>
            <pc:sldMk cId="0" sldId="265"/>
            <ac:picMk id="214" creationId="{00000000-0000-0000-0000-000000000000}"/>
          </ac:picMkLst>
        </pc:picChg>
      </pc:sldChg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6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6"/>
            <ac:spMk id="221" creationId="{00000000-0000-0000-0000-000000000000}"/>
          </ac:spMkLst>
        </pc:spChg>
      </pc:sldChg>
      <pc:sldChg chg="modSp mod">
        <pc:chgData name="Luiz G G Santos" userId="d420448b56b89866" providerId="LiveId" clId="{90194CDE-F956-4A98-9680-B797E491AC2C}" dt="2022-04-14T13:18:44.090" v="39" actId="27636"/>
        <pc:sldMkLst>
          <pc:docMk/>
          <pc:sldMk cId="0" sldId="267"/>
        </pc:sldMkLst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7"/>
            <ac:spMk id="229" creationId="{00000000-0000-0000-0000-000000000000}"/>
          </ac:spMkLst>
        </pc:spChg>
        <pc:spChg chg="mod">
          <ac:chgData name="Luiz G G Santos" userId="d420448b56b89866" providerId="LiveId" clId="{90194CDE-F956-4A98-9680-B797E491AC2C}" dt="2022-04-14T13:18:44.090" v="39" actId="27636"/>
          <ac:spMkLst>
            <pc:docMk/>
            <pc:sldMk cId="0" sldId="267"/>
            <ac:spMk id="23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onmarins\Desktop\nova%20apresenta&#231;&#227;o%20UFRJ\apresentacaoPPT\Tema%20UFRJ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onmarins\Desktop\apresenta&#231;&#245;es%20ufrj\Tema%20UFR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Barras!$B$1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E5D6"/>
            </a:solidFill>
            <a:ln cmpd="sng">
              <a:noFill/>
              <a:prstDash val="solid"/>
            </a:ln>
          </c:spPr>
          <c:invertIfNegative val="1"/>
          <c:cat>
            <c:strRef>
              <c:f>Barras!$A$2:$A$7</c:f>
              <c:strCache>
                <c:ptCount val="6"/>
                <c:pt idx="0">
                  <c:v>A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strCache>
            </c:strRef>
          </c:cat>
          <c:val>
            <c:numRef>
              <c:f>Barras!$B$2:$B$7</c:f>
              <c:numCache>
                <c:formatCode>General</c:formatCode>
                <c:ptCount val="6"/>
                <c:pt idx="0">
                  <c:v>3</c:v>
                </c:pt>
                <c:pt idx="1">
                  <c:v>22</c:v>
                </c:pt>
                <c:pt idx="2">
                  <c:v>38</c:v>
                </c:pt>
                <c:pt idx="3">
                  <c:v>28</c:v>
                </c:pt>
                <c:pt idx="4">
                  <c:v>24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2-40C9-9BFE-DC0B4DEA0D4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82784"/>
        <c:axId val="122421248"/>
      </c:barChart>
      <c:catAx>
        <c:axId val="97782784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3366"/>
            </a:solidFill>
          </a:ln>
        </c:spPr>
        <c:txPr>
          <a:bodyPr/>
          <a:lstStyle/>
          <a:p>
            <a:pPr lvl="0">
              <a:defRPr sz="1000" b="1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122421248"/>
        <c:crosses val="autoZero"/>
        <c:auto val="1"/>
        <c:lblAlgn val="ctr"/>
        <c:lblOffset val="100"/>
        <c:noMultiLvlLbl val="1"/>
      </c:catAx>
      <c:valAx>
        <c:axId val="122421248"/>
        <c:scaling>
          <c:orientation val="minMax"/>
        </c:scaling>
        <c:delete val="0"/>
        <c:axPos val="b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97782784"/>
        <c:crosses val="max"/>
        <c:crossBetween val="between"/>
      </c:valAx>
    </c:plotArea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15692015395764E-2"/>
          <c:y val="8.7775555586635134E-2"/>
          <c:w val="0.91124936115658806"/>
          <c:h val="0.8146241311310331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Colunas!$B$1</c:f>
              <c:strCache>
                <c:ptCount val="1"/>
                <c:pt idx="0">
                  <c:v>Professional Master</c:v>
                </c:pt>
              </c:strCache>
            </c:strRef>
          </c:tx>
          <c:spPr>
            <a:solidFill>
              <a:srgbClr val="00E5D6"/>
            </a:solidFill>
            <a:ln cmpd="sng">
              <a:noFill/>
              <a:prstDash val="solid"/>
            </a:ln>
          </c:spPr>
          <c:invertIfNegative val="1"/>
          <c:cat>
            <c:numRef>
              <c:f>Colunas!$A$2:$A$8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Colunas!$B$2:$B$8</c:f>
              <c:numCache>
                <c:formatCode>General</c:formatCode>
                <c:ptCount val="7"/>
                <c:pt idx="0">
                  <c:v>73</c:v>
                </c:pt>
                <c:pt idx="1">
                  <c:v>78</c:v>
                </c:pt>
                <c:pt idx="2">
                  <c:v>101</c:v>
                </c:pt>
                <c:pt idx="3">
                  <c:v>162</c:v>
                </c:pt>
                <c:pt idx="4">
                  <c:v>235</c:v>
                </c:pt>
                <c:pt idx="5">
                  <c:v>238</c:v>
                </c:pt>
                <c:pt idx="6">
                  <c:v>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44-483A-9909-E25392FEE90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Colunas!$C$1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rgbClr val="FF7A45"/>
            </a:solidFill>
            <a:ln cmpd="sng">
              <a:noFill/>
              <a:prstDash val="solid"/>
            </a:ln>
          </c:spPr>
          <c:invertIfNegative val="1"/>
          <c:cat>
            <c:numRef>
              <c:f>Colunas!$A$2:$A$8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Colunas!$C$2:$C$8</c:f>
              <c:numCache>
                <c:formatCode>General</c:formatCode>
                <c:ptCount val="7"/>
                <c:pt idx="0">
                  <c:v>779</c:v>
                </c:pt>
                <c:pt idx="1">
                  <c:v>864</c:v>
                </c:pt>
                <c:pt idx="2">
                  <c:v>986</c:v>
                </c:pt>
                <c:pt idx="3">
                  <c:v>952</c:v>
                </c:pt>
                <c:pt idx="4">
                  <c:v>1021</c:v>
                </c:pt>
                <c:pt idx="5">
                  <c:v>982</c:v>
                </c:pt>
                <c:pt idx="6">
                  <c:v>1058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44-483A-9909-E25392FEE90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Colunas!$D$1</c:f>
              <c:strCache>
                <c:ptCount val="1"/>
                <c:pt idx="0">
                  <c:v>Master</c:v>
                </c:pt>
              </c:strCache>
            </c:strRef>
          </c:tx>
          <c:spPr>
            <a:solidFill>
              <a:srgbClr val="FFBB33"/>
            </a:solidFill>
            <a:ln cmpd="sng">
              <a:noFill/>
              <a:prstDash val="solid"/>
            </a:ln>
          </c:spPr>
          <c:invertIfNegative val="1"/>
          <c:cat>
            <c:numRef>
              <c:f>Colunas!$A$2:$A$8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Colunas!$D$2:$D$8</c:f>
              <c:numCache>
                <c:formatCode>General</c:formatCode>
                <c:ptCount val="7"/>
                <c:pt idx="0">
                  <c:v>1586</c:v>
                </c:pt>
                <c:pt idx="1">
                  <c:v>1690</c:v>
                </c:pt>
                <c:pt idx="2">
                  <c:v>1617</c:v>
                </c:pt>
                <c:pt idx="3">
                  <c:v>1534</c:v>
                </c:pt>
                <c:pt idx="4">
                  <c:v>1562</c:v>
                </c:pt>
                <c:pt idx="5">
                  <c:v>1562</c:v>
                </c:pt>
                <c:pt idx="6">
                  <c:v>1517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44-483A-9909-E25392FEE90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0128"/>
        <c:axId val="2722048"/>
      </c:barChart>
      <c:catAx>
        <c:axId val="272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3366"/>
            </a:solidFill>
          </a:ln>
        </c:spPr>
        <c:txPr>
          <a:bodyPr/>
          <a:lstStyle/>
          <a:p>
            <a:pPr lvl="0">
              <a:defRPr sz="1000" b="1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2722048"/>
        <c:crosses val="autoZero"/>
        <c:auto val="1"/>
        <c:lblAlgn val="ctr"/>
        <c:lblOffset val="100"/>
        <c:noMultiLvlLbl val="1"/>
      </c:catAx>
      <c:valAx>
        <c:axId val="2722048"/>
        <c:scaling>
          <c:orientation val="minMax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3366"/>
                    </a:solidFill>
                    <a:latin typeface="+mn-lt"/>
                  </a:defRPr>
                </a:pPr>
                <a:endParaRPr lang="pt-B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lvl="0">
              <a:defRPr sz="1000" b="0" baseline="0">
                <a:solidFill>
                  <a:srgbClr val="003366"/>
                </a:solidFill>
                <a:latin typeface="+mn-lt"/>
              </a:defRPr>
            </a:pPr>
            <a:endParaRPr lang="pt-BR"/>
          </a:p>
        </c:txPr>
        <c:crossAx val="2720128"/>
        <c:crosses val="autoZero"/>
        <c:crossBetween val="between"/>
      </c:valAx>
      <c:spPr>
        <a:ln>
          <a:noFill/>
        </a:ln>
      </c:spPr>
    </c:plotArea>
    <c:legend>
      <c:legendPos val="t"/>
      <c:legendEntry>
        <c:idx val="0"/>
        <c:txPr>
          <a:bodyPr/>
          <a:lstStyle/>
          <a:p>
            <a:pPr lvl="0">
              <a:defRPr sz="1000" baseline="0">
                <a:solidFill>
                  <a:srgbClr val="003366"/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 lvl="0">
              <a:defRPr sz="1000" baseline="0">
                <a:solidFill>
                  <a:srgbClr val="003366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 lvl="0">
              <a:defRPr sz="1000" baseline="0">
                <a:solidFill>
                  <a:srgbClr val="003366"/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24804033159221434"/>
          <c:y val="3.3155713439905268E-2"/>
          <c:w val="0.44964712744240304"/>
          <c:h val="4.0410250672484764E-2"/>
        </c:manualLayout>
      </c:layout>
      <c:overlay val="0"/>
      <c:txPr>
        <a:bodyPr/>
        <a:lstStyle/>
        <a:p>
          <a:pPr lvl="0">
            <a:defRPr sz="1000" b="0" baseline="0">
              <a:solidFill>
                <a:srgbClr val="003366"/>
              </a:solidFill>
              <a:latin typeface="+mn-lt"/>
            </a:defRPr>
          </a:pPr>
          <a:endParaRPr lang="pt-BR"/>
        </a:p>
      </c:txPr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226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b2d42a7a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b2d42a7a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66d521b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66d521b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dc4ab50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dc4ab50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Texo</a:t>
            </a:r>
            <a:r>
              <a:rPr lang="en-US" dirty="0"/>
              <a:t> do campus de </a:t>
            </a:r>
            <a:r>
              <a:rPr lang="en-US" dirty="0" err="1"/>
              <a:t>Macaé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imagem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c4ab50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c4ab50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Texto</a:t>
            </a:r>
            <a:r>
              <a:rPr lang="en-US" dirty="0"/>
              <a:t> do </a:t>
            </a:r>
            <a:r>
              <a:rPr lang="en-US" dirty="0" err="1"/>
              <a:t>restaurante</a:t>
            </a:r>
            <a:r>
              <a:rPr lang="en-US" dirty="0"/>
              <a:t> </a:t>
            </a:r>
            <a:r>
              <a:rPr lang="en-US" dirty="0" err="1"/>
              <a:t>universitário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imagem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c4ab50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c4ab50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dc4ab50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dc4ab50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fd6a14f9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fd6a14f9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fd6a14f9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fd6a14f9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consigo</a:t>
            </a:r>
            <a:r>
              <a:rPr lang="en-US" dirty="0"/>
              <a:t> </a:t>
            </a:r>
            <a:r>
              <a:rPr lang="en-US" dirty="0" err="1"/>
              <a:t>alterar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 do excel </a:t>
            </a:r>
            <a:r>
              <a:rPr lang="en-US" dirty="0" err="1"/>
              <a:t>pq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tenho</a:t>
            </a:r>
            <a:r>
              <a:rPr lang="en-US" dirty="0"/>
              <a:t> a </a:t>
            </a:r>
            <a:r>
              <a:rPr lang="en-US" dirty="0" err="1"/>
              <a:t>planilha</a:t>
            </a:r>
            <a:r>
              <a:rPr lang="en-US" dirty="0"/>
              <a:t>. </a:t>
            </a:r>
            <a:r>
              <a:rPr lang="en-US" dirty="0" err="1"/>
              <a:t>Seria</a:t>
            </a:r>
            <a:r>
              <a:rPr lang="en-US" dirty="0"/>
              <a:t> “professional master’s”, “PhD” e “master’s”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c4ab50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c4ab50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066d521b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066d521b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dc4ab50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dc4ab50c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dc4ab50c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0dc4ab50c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66d521b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66d521b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dc4ab50c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dc4ab50c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066d521b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066d521b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dc4ab50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dc4ab50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Texto</a:t>
            </a:r>
            <a:r>
              <a:rPr lang="en-US" dirty="0"/>
              <a:t> do LADEC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imagem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2d42a7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2d42a7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949900" y="-1"/>
            <a:ext cx="793100" cy="5143500"/>
            <a:chOff x="949900" y="-1"/>
            <a:chExt cx="793100" cy="5143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" name="Google Shape;19;p2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>
            <a:off x="949900" y="2396925"/>
            <a:ext cx="1359000" cy="5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922067" y="2613350"/>
            <a:ext cx="6678600" cy="661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highlight>
                  <a:schemeClr val="lt1"/>
                </a:highlight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75" y="3992200"/>
            <a:ext cx="1354899" cy="81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906050" y="1846700"/>
            <a:ext cx="6694500" cy="817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365750" rIns="91425" bIns="0" anchor="b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  <a:highlight>
                  <a:schemeClr val="lt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7079725" y="3992200"/>
            <a:ext cx="1680600" cy="81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5" name="Google Shape;25;p2"/>
          <p:cNvCxnSpPr/>
          <p:nvPr/>
        </p:nvCxnSpPr>
        <p:spPr>
          <a:xfrm>
            <a:off x="6940900" y="4128475"/>
            <a:ext cx="0" cy="54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>
  <p:cSld name="CUSTOM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00" y="2035600"/>
            <a:ext cx="1139200" cy="1395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330300" y="3212175"/>
            <a:ext cx="1958100" cy="16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11"/>
          <p:cNvGrpSpPr/>
          <p:nvPr/>
        </p:nvGrpSpPr>
        <p:grpSpPr>
          <a:xfrm>
            <a:off x="4157875" y="3607874"/>
            <a:ext cx="793100" cy="1535849"/>
            <a:chOff x="949900" y="-1"/>
            <a:chExt cx="793100" cy="5143500"/>
          </a:xfrm>
        </p:grpSpPr>
        <p:grpSp>
          <p:nvGrpSpPr>
            <p:cNvPr id="135" name="Google Shape;135;p11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36" name="Google Shape;136;p11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11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11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11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11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11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11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3" name="Google Shape;143;p11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44" name="Google Shape;144;p11"/>
          <p:cNvCxnSpPr/>
          <p:nvPr/>
        </p:nvCxnSpPr>
        <p:spPr>
          <a:xfrm>
            <a:off x="4026125" y="3607875"/>
            <a:ext cx="1056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ertura de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914850" y="2150850"/>
            <a:ext cx="73143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- Uma coluna">
  <p:cSld name="CUST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942600" y="1055725"/>
            <a:ext cx="729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34" name="Google Shape;34;p4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35" name="Google Shape;35;p4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4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4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4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4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" name="Google Shape;42;p4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e">
  <p:cSld name="CUSTOM_4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45" name="Google Shape;45;p5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46" name="Google Shape;46;p5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47" name="Google Shape;47;p5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5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5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5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5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5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5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4" name="Google Shape;54;p5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- Duas colunas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57" name="Google Shape;57;p6"/>
          <p:cNvCxnSpPr/>
          <p:nvPr/>
        </p:nvCxnSpPr>
        <p:spPr>
          <a:xfrm>
            <a:off x="942600" y="1055725"/>
            <a:ext cx="729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33972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858650" y="1374075"/>
            <a:ext cx="33972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61" name="Google Shape;61;p6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62" name="Google Shape;62;p6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63" name="Google Shape;63;p6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6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6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6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6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6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6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" name="Google Shape;70;p6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">
  <p:cSld name="CUSTOM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4573725" y="525"/>
            <a:ext cx="4570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74" name="Google Shape;74;p7"/>
          <p:cNvCxnSpPr/>
          <p:nvPr/>
        </p:nvCxnSpPr>
        <p:spPr>
          <a:xfrm>
            <a:off x="942600" y="1055725"/>
            <a:ext cx="323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942600" y="1237675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chemeClr val="dk2"/>
                </a:solidFill>
              </a:defRPr>
            </a:lvl1pPr>
            <a:lvl2pPr lvl="1" algn="ctr" rtl="0">
              <a:buNone/>
              <a:defRPr b="1">
                <a:solidFill>
                  <a:schemeClr val="dk2"/>
                </a:solidFill>
              </a:defRPr>
            </a:lvl2pPr>
            <a:lvl3pPr lvl="2" algn="ctr" rtl="0">
              <a:buNone/>
              <a:defRPr b="1">
                <a:solidFill>
                  <a:schemeClr val="dk2"/>
                </a:solidFill>
              </a:defRPr>
            </a:lvl3pPr>
            <a:lvl4pPr lvl="3" algn="ctr" rtl="0">
              <a:buNone/>
              <a:defRPr b="1">
                <a:solidFill>
                  <a:schemeClr val="dk2"/>
                </a:solidFill>
              </a:defRPr>
            </a:lvl4pPr>
            <a:lvl5pPr lvl="4" algn="ctr" rtl="0">
              <a:buNone/>
              <a:defRPr b="1">
                <a:solidFill>
                  <a:schemeClr val="dk2"/>
                </a:solidFill>
              </a:defRPr>
            </a:lvl5pPr>
            <a:lvl6pPr lvl="5" algn="ctr" rtl="0">
              <a:buNone/>
              <a:defRPr b="1">
                <a:solidFill>
                  <a:schemeClr val="dk2"/>
                </a:solidFill>
              </a:defRPr>
            </a:lvl6pPr>
            <a:lvl7pPr lvl="6" algn="ctr" rtl="0">
              <a:buNone/>
              <a:defRPr b="1">
                <a:solidFill>
                  <a:schemeClr val="dk2"/>
                </a:solidFill>
              </a:defRPr>
            </a:lvl7pPr>
            <a:lvl8pPr lvl="7" algn="ctr" rtl="0">
              <a:buNone/>
              <a:defRPr b="1">
                <a:solidFill>
                  <a:schemeClr val="dk2"/>
                </a:solidFill>
              </a:defRPr>
            </a:lvl8pPr>
            <a:lvl9pPr lvl="8" algn="ctr" rtl="0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79" name="Google Shape;79;p7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80" name="Google Shape;80;p7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7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7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7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7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7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7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7" name="Google Shape;87;p7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grande">
  <p:cSld name="CUSTOM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>
            <a:spLocks noGrp="1"/>
          </p:cNvSpPr>
          <p:nvPr>
            <p:ph type="pic" idx="2"/>
          </p:nvPr>
        </p:nvSpPr>
        <p:spPr>
          <a:xfrm>
            <a:off x="-100" y="525"/>
            <a:ext cx="9144000" cy="42009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91" name="Google Shape;91;p8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93" name="Google Shape;93;p8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94" name="Google Shape;94;p8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8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8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8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8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8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8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" name="Google Shape;101;p8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eria - Duas imagens">
  <p:cSld name="CUSTOM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04" name="Google Shape;104;p9"/>
          <p:cNvSpPr>
            <a:spLocks noGrp="1"/>
          </p:cNvSpPr>
          <p:nvPr>
            <p:ph type="pic" idx="2"/>
          </p:nvPr>
        </p:nvSpPr>
        <p:spPr>
          <a:xfrm>
            <a:off x="-15200" y="525"/>
            <a:ext cx="4550400" cy="42009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9"/>
          <p:cNvSpPr>
            <a:spLocks noGrp="1"/>
          </p:cNvSpPr>
          <p:nvPr>
            <p:ph type="pic" idx="3"/>
          </p:nvPr>
        </p:nvSpPr>
        <p:spPr>
          <a:xfrm>
            <a:off x="4593600" y="525"/>
            <a:ext cx="4550400" cy="42009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Medium"/>
              <a:buNone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9"/>
          <p:cNvGrpSpPr/>
          <p:nvPr/>
        </p:nvGrpSpPr>
        <p:grpSpPr>
          <a:xfrm>
            <a:off x="949900" y="4433254"/>
            <a:ext cx="793100" cy="710317"/>
            <a:chOff x="949900" y="-1"/>
            <a:chExt cx="793100" cy="5143500"/>
          </a:xfrm>
        </p:grpSpPr>
        <p:grpSp>
          <p:nvGrpSpPr>
            <p:cNvPr id="109" name="Google Shape;109;p9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10" name="Google Shape;110;p9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9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9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9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9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9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9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" name="Google Shape;117;p9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se destaque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0"/>
          <p:cNvGrpSpPr/>
          <p:nvPr/>
        </p:nvGrpSpPr>
        <p:grpSpPr>
          <a:xfrm>
            <a:off x="949900" y="-1"/>
            <a:ext cx="793100" cy="5143500"/>
            <a:chOff x="949900" y="-1"/>
            <a:chExt cx="793100" cy="5143500"/>
          </a:xfrm>
        </p:grpSpPr>
        <p:grpSp>
          <p:nvGrpSpPr>
            <p:cNvPr id="120" name="Google Shape;120;p10"/>
            <p:cNvGrpSpPr/>
            <p:nvPr/>
          </p:nvGrpSpPr>
          <p:grpSpPr>
            <a:xfrm>
              <a:off x="949900" y="-1"/>
              <a:ext cx="672100" cy="5143489"/>
              <a:chOff x="4248788" y="148800"/>
              <a:chExt cx="672100" cy="5150700"/>
            </a:xfrm>
          </p:grpSpPr>
          <p:cxnSp>
            <p:nvCxnSpPr>
              <p:cNvPr id="121" name="Google Shape;121;p10"/>
              <p:cNvCxnSpPr/>
              <p:nvPr/>
            </p:nvCxnSpPr>
            <p:spPr>
              <a:xfrm>
                <a:off x="42487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10"/>
              <p:cNvCxnSpPr/>
              <p:nvPr/>
            </p:nvCxnSpPr>
            <p:spPr>
              <a:xfrm>
                <a:off x="4584850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10"/>
              <p:cNvCxnSpPr/>
              <p:nvPr/>
            </p:nvCxnSpPr>
            <p:spPr>
              <a:xfrm>
                <a:off x="49208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10"/>
              <p:cNvCxnSpPr/>
              <p:nvPr/>
            </p:nvCxnSpPr>
            <p:spPr>
              <a:xfrm>
                <a:off x="44703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10"/>
              <p:cNvCxnSpPr/>
              <p:nvPr/>
            </p:nvCxnSpPr>
            <p:spPr>
              <a:xfrm>
                <a:off x="48064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10"/>
              <p:cNvCxnSpPr/>
              <p:nvPr/>
            </p:nvCxnSpPr>
            <p:spPr>
              <a:xfrm>
                <a:off x="4691988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10"/>
              <p:cNvCxnSpPr/>
              <p:nvPr/>
            </p:nvCxnSpPr>
            <p:spPr>
              <a:xfrm>
                <a:off x="4355925" y="148800"/>
                <a:ext cx="0" cy="5150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8" name="Google Shape;128;p10"/>
            <p:cNvCxnSpPr/>
            <p:nvPr/>
          </p:nvCxnSpPr>
          <p:spPr>
            <a:xfrm>
              <a:off x="1743000" y="-1"/>
              <a:ext cx="0" cy="5143500"/>
            </a:xfrm>
            <a:prstGeom prst="straightConnector1">
              <a:avLst/>
            </a:prstGeom>
            <a:noFill/>
            <a:ln w="38100" cap="flat" cmpd="sng">
              <a:solidFill>
                <a:srgbClr val="FFBB3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9" name="Google Shape;129;p10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30" name="Google Shape;130;p10"/>
          <p:cNvSpPr txBox="1">
            <a:spLocks noGrp="1"/>
          </p:cNvSpPr>
          <p:nvPr>
            <p:ph type="ctrTitle"/>
          </p:nvPr>
        </p:nvSpPr>
        <p:spPr>
          <a:xfrm>
            <a:off x="906050" y="1489675"/>
            <a:ext cx="7215300" cy="2301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b="1">
                <a:solidFill>
                  <a:schemeClr val="dk2"/>
                </a:solidFill>
              </a:defRPr>
            </a:lvl1pPr>
            <a:lvl2pPr lvl="1" algn="ctr">
              <a:buNone/>
              <a:defRPr b="1">
                <a:solidFill>
                  <a:schemeClr val="dk2"/>
                </a:solidFill>
              </a:defRPr>
            </a:lvl2pPr>
            <a:lvl3pPr lvl="2" algn="ctr">
              <a:buNone/>
              <a:defRPr b="1">
                <a:solidFill>
                  <a:schemeClr val="dk2"/>
                </a:solidFill>
              </a:defRPr>
            </a:lvl3pPr>
            <a:lvl4pPr lvl="3" algn="ctr">
              <a:buNone/>
              <a:defRPr b="1">
                <a:solidFill>
                  <a:schemeClr val="dk2"/>
                </a:solidFill>
              </a:defRPr>
            </a:lvl4pPr>
            <a:lvl5pPr lvl="4" algn="ctr">
              <a:buNone/>
              <a:defRPr b="1">
                <a:solidFill>
                  <a:schemeClr val="dk2"/>
                </a:solidFill>
              </a:defRPr>
            </a:lvl5pPr>
            <a:lvl6pPr lvl="5" algn="ctr">
              <a:buNone/>
              <a:defRPr b="1">
                <a:solidFill>
                  <a:schemeClr val="dk2"/>
                </a:solidFill>
              </a:defRPr>
            </a:lvl6pPr>
            <a:lvl7pPr lvl="6" algn="ctr">
              <a:buNone/>
              <a:defRPr b="1">
                <a:solidFill>
                  <a:schemeClr val="dk2"/>
                </a:solidFill>
              </a:defRPr>
            </a:lvl7pPr>
            <a:lvl8pPr lvl="7" algn="ctr">
              <a:buNone/>
              <a:defRPr b="1">
                <a:solidFill>
                  <a:schemeClr val="dk2"/>
                </a:solidFill>
              </a:defRPr>
            </a:lvl8pPr>
            <a:lvl9pPr lvl="8" algn="ctr">
              <a:buNone/>
              <a:defRPr b="1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solidFill>
                <a:schemeClr val="accen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7489564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897495" y="2076624"/>
            <a:ext cx="7930309" cy="589666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36575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Universidade</a:t>
            </a:r>
            <a:r>
              <a:rPr lang="en" dirty="0"/>
              <a:t> Federal do Rio de Janeiro</a:t>
            </a:r>
            <a:endParaRPr dirty="0"/>
          </a:p>
        </p:txBody>
      </p:sp>
      <p:sp>
        <p:nvSpPr>
          <p:cNvPr id="149" name="Google Shape;149;p12"/>
          <p:cNvSpPr txBox="1">
            <a:spLocks noGrp="1"/>
          </p:cNvSpPr>
          <p:nvPr>
            <p:ph type="subTitle" idx="1"/>
          </p:nvPr>
        </p:nvSpPr>
        <p:spPr>
          <a:xfrm>
            <a:off x="918711" y="2595679"/>
            <a:ext cx="6678600" cy="6615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/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Relations</a:t>
            </a:r>
            <a:r>
              <a:rPr lang="pt-BR" dirty="0"/>
              <a:t> Office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0061" y="4229262"/>
            <a:ext cx="115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Montserrat" pitchFamily="2" charset="0"/>
              </a:rPr>
              <a:t>SGRI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UFRJ | Structure</a:t>
            </a:r>
            <a:endParaRPr dirty="0"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797321" y="1365530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152400" lvl="0" indent="0">
              <a:buNone/>
            </a:pP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similar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medium-sized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, </a:t>
            </a:r>
            <a:r>
              <a:rPr lang="pt-BR" dirty="0" err="1"/>
              <a:t>compatible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its </a:t>
            </a:r>
            <a:r>
              <a:rPr lang="pt-BR" dirty="0" err="1"/>
              <a:t>strategic</a:t>
            </a:r>
            <a:r>
              <a:rPr lang="pt-BR" dirty="0"/>
              <a:t> </a:t>
            </a:r>
            <a:r>
              <a:rPr lang="pt-BR" dirty="0" err="1"/>
              <a:t>relevance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development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country.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take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account</a:t>
            </a:r>
            <a:r>
              <a:rPr lang="pt-BR" dirty="0"/>
              <a:t> </a:t>
            </a:r>
            <a:r>
              <a:rPr lang="pt-BR" dirty="0" err="1"/>
              <a:t>teachers</a:t>
            </a:r>
            <a:r>
              <a:rPr lang="pt-BR" dirty="0"/>
              <a:t>, </a:t>
            </a:r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administrative</a:t>
            </a:r>
            <a:r>
              <a:rPr lang="pt-BR" dirty="0"/>
              <a:t> staff, </a:t>
            </a:r>
            <a:r>
              <a:rPr lang="pt-BR" dirty="0" err="1"/>
              <a:t>there</a:t>
            </a:r>
            <a:r>
              <a:rPr lang="pt-BR" dirty="0"/>
              <a:t> are </a:t>
            </a:r>
            <a:r>
              <a:rPr lang="pt-BR" dirty="0" err="1"/>
              <a:t>about</a:t>
            </a:r>
            <a:r>
              <a:rPr lang="pt-BR" dirty="0"/>
              <a:t> 80 </a:t>
            </a:r>
            <a:r>
              <a:rPr lang="pt-BR" dirty="0" err="1"/>
              <a:t>thousand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.</a:t>
            </a:r>
          </a:p>
          <a:p>
            <a:pPr marL="152400" indent="0">
              <a:buNone/>
            </a:pPr>
            <a:r>
              <a:rPr lang="pt-BR" dirty="0" err="1"/>
              <a:t>Around</a:t>
            </a:r>
            <a:r>
              <a:rPr lang="pt-BR" dirty="0"/>
              <a:t> 100,000 </a:t>
            </a:r>
            <a:r>
              <a:rPr lang="pt-BR" dirty="0" err="1"/>
              <a:t>people</a:t>
            </a:r>
            <a:r>
              <a:rPr lang="pt-BR" dirty="0"/>
              <a:t> use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attend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Cidade Universitária campus </a:t>
            </a:r>
            <a:r>
              <a:rPr lang="pt-BR" dirty="0" err="1"/>
              <a:t>daily</a:t>
            </a:r>
            <a:r>
              <a:rPr lang="pt-BR" dirty="0"/>
              <a:t> </a:t>
            </a:r>
            <a:r>
              <a:rPr lang="pt-BR" dirty="0" err="1"/>
              <a:t>before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Covid-19 </a:t>
            </a:r>
            <a:r>
              <a:rPr lang="pt-BR" dirty="0" err="1"/>
              <a:t>pandemic</a:t>
            </a:r>
            <a:r>
              <a:rPr lang="pt-BR" dirty="0"/>
              <a:t>.</a:t>
            </a:r>
          </a:p>
        </p:txBody>
      </p:sp>
      <p:sp>
        <p:nvSpPr>
          <p:cNvPr id="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198" y="4433100"/>
            <a:ext cx="386157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Students in front of the building of the Faculty of Architecture and Urbanism – by </a:t>
            </a:r>
            <a:r>
              <a:rPr lang="en" sz="900" dirty="0" err="1"/>
              <a:t>Diogo</a:t>
            </a:r>
            <a:r>
              <a:rPr lang="en" sz="900" dirty="0"/>
              <a:t> Vasconcelos.</a:t>
            </a: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/>
      </p:pic>
    </p:spTree>
    <p:extLst>
      <p:ext uri="{BB962C8B-B14F-4D97-AF65-F5344CB8AC3E}">
        <p14:creationId xmlns:p14="http://schemas.microsoft.com/office/powerpoint/2010/main" val="35999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campuses and more + 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13273" y="1212038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fontScale="92500"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Fundão – Cidade Universitária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Praia Vermelha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Macaé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Duque de Caxias campus;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12 </a:t>
            </a:r>
            <a:r>
              <a:rPr lang="pt-BR" dirty="0" err="1"/>
              <a:t>locations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linked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campuses;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9 </a:t>
            </a:r>
            <a:r>
              <a:rPr lang="pt-BR" dirty="0" err="1"/>
              <a:t>hospitals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1.456 </a:t>
            </a:r>
            <a:r>
              <a:rPr lang="pt-BR" dirty="0" err="1"/>
              <a:t>registered</a:t>
            </a:r>
            <a:r>
              <a:rPr lang="pt-BR" dirty="0"/>
              <a:t> </a:t>
            </a:r>
            <a:r>
              <a:rPr lang="pt-BR" dirty="0" err="1"/>
              <a:t>labs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44 </a:t>
            </a:r>
            <a:r>
              <a:rPr lang="pt-BR" dirty="0" err="1"/>
              <a:t>libraries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19 </a:t>
            </a:r>
            <a:r>
              <a:rPr lang="pt-BR" dirty="0" err="1"/>
              <a:t>museum</a:t>
            </a:r>
            <a:r>
              <a:rPr lang="pt-BR" dirty="0"/>
              <a:t> </a:t>
            </a:r>
            <a:r>
              <a:rPr lang="pt-BR" dirty="0" err="1"/>
              <a:t>entities</a:t>
            </a:r>
            <a:r>
              <a:rPr lang="pt-BR" dirty="0"/>
              <a:t>.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endParaRPr lang="pt-BR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Map of the State of Rio de Janeiro.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626" y="862689"/>
            <a:ext cx="4558360" cy="3428035"/>
          </a:xfrm>
        </p:spPr>
      </p:pic>
    </p:spTree>
    <p:extLst>
      <p:ext uri="{BB962C8B-B14F-4D97-AF65-F5344CB8AC3E}">
        <p14:creationId xmlns:p14="http://schemas.microsoft.com/office/powerpoint/2010/main" val="213387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Fundão</a:t>
            </a:r>
            <a:r>
              <a:rPr lang="en" dirty="0"/>
              <a:t> campus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40299" y="1067743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fontScale="92500" lnSpcReduction="10000"/>
          </a:bodyPr>
          <a:lstStyle/>
          <a:p>
            <a:pPr>
              <a:spcBef>
                <a:spcPts val="1000"/>
              </a:spcBef>
            </a:pPr>
            <a:r>
              <a:rPr lang="pt-BR" dirty="0"/>
              <a:t>4.266.095 m²;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Biodiversity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100k </a:t>
            </a:r>
            <a:r>
              <a:rPr lang="pt-BR" dirty="0" err="1"/>
              <a:t>people</a:t>
            </a:r>
            <a:r>
              <a:rPr lang="pt-BR" dirty="0"/>
              <a:t>/</a:t>
            </a:r>
            <a:r>
              <a:rPr lang="pt-BR" dirty="0" err="1"/>
              <a:t>day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Most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university’s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Technological</a:t>
            </a:r>
            <a:r>
              <a:rPr lang="pt-BR" dirty="0"/>
              <a:t> </a:t>
            </a:r>
            <a:r>
              <a:rPr lang="pt-BR" dirty="0" err="1"/>
              <a:t>park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It hosts </a:t>
            </a: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centers.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/>
              <a:t> 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GB" sz="900" dirty="0"/>
              <a:t>Ponte do </a:t>
            </a:r>
            <a:r>
              <a:rPr lang="en-GB" sz="900" dirty="0" err="1"/>
              <a:t>Saber</a:t>
            </a:r>
            <a:r>
              <a:rPr lang="en-GB" sz="900" dirty="0"/>
              <a:t> (bridge) – One of the main exits from </a:t>
            </a:r>
            <a:r>
              <a:rPr lang="en-GB" sz="900" dirty="0" err="1"/>
              <a:t>Ilha</a:t>
            </a:r>
            <a:r>
              <a:rPr lang="en-GB" sz="900" dirty="0"/>
              <a:t> do </a:t>
            </a:r>
            <a:r>
              <a:rPr lang="en-GB" sz="900" dirty="0" err="1"/>
              <a:t>Fundão</a:t>
            </a:r>
            <a:r>
              <a:rPr lang="en-GB" sz="900" dirty="0"/>
              <a:t> </a:t>
            </a:r>
            <a:r>
              <a:rPr lang="en" sz="900" dirty="0"/>
              <a:t>– </a:t>
            </a:r>
            <a:r>
              <a:rPr lang="en" sz="800" dirty="0"/>
              <a:t>By Raphael </a:t>
            </a:r>
            <a:r>
              <a:rPr lang="en" sz="800" dirty="0" err="1"/>
              <a:t>Pizzino</a:t>
            </a:r>
            <a:r>
              <a:rPr lang="en" sz="800" dirty="0"/>
              <a:t>.</a:t>
            </a:r>
            <a:endParaRPr lang="en" sz="7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84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On the left: </a:t>
            </a:r>
            <a:r>
              <a:rPr lang="en-GB" sz="900" dirty="0"/>
              <a:t>Fine Arts students in class</a:t>
            </a:r>
            <a:r>
              <a:rPr lang="pt-BR" sz="900" dirty="0"/>
              <a:t> - </a:t>
            </a:r>
            <a:r>
              <a:rPr lang="pt-BR" sz="900" dirty="0" err="1"/>
              <a:t>By</a:t>
            </a:r>
            <a:r>
              <a:rPr lang="pt-BR" sz="900" dirty="0"/>
              <a:t> Ana Maria Coutinho.</a:t>
            </a:r>
            <a:endParaRPr sz="9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822242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On the right: </a:t>
            </a:r>
            <a:r>
              <a:rPr lang="en-GB" sz="900" dirty="0"/>
              <a:t>Ocean Laboratory tank. The deepest test tank in the world. COODCOM collection</a:t>
            </a:r>
            <a:r>
              <a:rPr lang="en" sz="900" dirty="0"/>
              <a:t>.</a:t>
            </a:r>
            <a:endParaRPr sz="900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3600" y="0"/>
            <a:ext cx="4550400" cy="4200900"/>
          </a:xfrm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"/>
          <a:stretch/>
        </p:blipFill>
        <p:spPr>
          <a:xfrm>
            <a:off x="-23746" y="525"/>
            <a:ext cx="4550400" cy="4200900"/>
          </a:xfrm>
        </p:spPr>
      </p:pic>
    </p:spTree>
    <p:extLst>
      <p:ext uri="{BB962C8B-B14F-4D97-AF65-F5344CB8AC3E}">
        <p14:creationId xmlns:p14="http://schemas.microsoft.com/office/powerpoint/2010/main" val="290101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Praia </a:t>
            </a:r>
            <a:r>
              <a:rPr lang="en" dirty="0" err="1"/>
              <a:t>Vermelha</a:t>
            </a:r>
            <a:r>
              <a:rPr lang="en" dirty="0"/>
              <a:t> campus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33594" y="1124464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>
              <a:spcBef>
                <a:spcPts val="1000"/>
              </a:spcBef>
            </a:pP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office;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tourist</a:t>
            </a:r>
            <a:r>
              <a:rPr lang="pt-BR" dirty="0"/>
              <a:t> </a:t>
            </a:r>
            <a:r>
              <a:rPr lang="pt-BR" dirty="0" err="1"/>
              <a:t>region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Rio;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Legal </a:t>
            </a:r>
            <a:r>
              <a:rPr lang="pt-BR" dirty="0" err="1"/>
              <a:t>and</a:t>
            </a:r>
            <a:r>
              <a:rPr lang="pt-BR" dirty="0"/>
              <a:t> Economic </a:t>
            </a:r>
            <a:r>
              <a:rPr lang="pt-BR" dirty="0" err="1"/>
              <a:t>Sciences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Philosophy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Psychiatry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Deolindo</a:t>
            </a:r>
            <a:r>
              <a:rPr lang="pt-BR" dirty="0"/>
              <a:t> Couto </a:t>
            </a:r>
            <a:r>
              <a:rPr lang="pt-BR" dirty="0" err="1"/>
              <a:t>Neurology</a:t>
            </a:r>
            <a:r>
              <a:rPr lang="pt-BR" dirty="0"/>
              <a:t> Hospital;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Science </a:t>
            </a:r>
            <a:r>
              <a:rPr lang="pt-BR" dirty="0" err="1"/>
              <a:t>and</a:t>
            </a:r>
            <a:r>
              <a:rPr lang="pt-BR" dirty="0"/>
              <a:t> Culture </a:t>
            </a:r>
            <a:r>
              <a:rPr lang="pt-BR" dirty="0" err="1"/>
              <a:t>Forum</a:t>
            </a:r>
            <a:r>
              <a:rPr lang="pt-BR" dirty="0"/>
              <a:t>.</a:t>
            </a:r>
          </a:p>
          <a:p>
            <a:pPr lvl="0">
              <a:spcBef>
                <a:spcPts val="1000"/>
              </a:spcBef>
            </a:pPr>
            <a:endParaRPr lang="pt-BR" dirty="0"/>
          </a:p>
          <a:p>
            <a:pPr lvl="0">
              <a:spcBef>
                <a:spcPts val="1000"/>
              </a:spcBef>
            </a:pPr>
            <a:endParaRPr lang="pt-BR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199" y="4433100"/>
            <a:ext cx="208399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University</a:t>
            </a:r>
            <a:r>
              <a:rPr lang="pt-BR" sz="900" dirty="0"/>
              <a:t> Palace </a:t>
            </a:r>
            <a:r>
              <a:rPr lang="pt-BR" sz="900" dirty="0" err="1"/>
              <a:t>seen</a:t>
            </a:r>
            <a:r>
              <a:rPr lang="pt-BR" sz="900" dirty="0"/>
              <a:t> </a:t>
            </a:r>
            <a:r>
              <a:rPr lang="pt-BR" sz="900" dirty="0" err="1"/>
              <a:t>from</a:t>
            </a:r>
            <a:r>
              <a:rPr lang="pt-BR" sz="900" dirty="0"/>
              <a:t> </a:t>
            </a:r>
            <a:r>
              <a:rPr lang="pt-BR" sz="900" dirty="0" err="1"/>
              <a:t>above</a:t>
            </a:r>
            <a:r>
              <a:rPr lang="pt-BR" sz="900" dirty="0"/>
              <a:t>,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Sugarloaf</a:t>
            </a:r>
            <a:r>
              <a:rPr lang="pt-BR" sz="900" dirty="0"/>
              <a:t> Mountain in </a:t>
            </a:r>
            <a:r>
              <a:rPr lang="pt-BR" sz="900" dirty="0" err="1"/>
              <a:t>the</a:t>
            </a:r>
            <a:r>
              <a:rPr lang="pt-BR" sz="900" dirty="0"/>
              <a:t> background - </a:t>
            </a:r>
            <a:r>
              <a:rPr lang="pt-BR" sz="900" dirty="0" err="1"/>
              <a:t>Photo</a:t>
            </a:r>
            <a:r>
              <a:rPr lang="pt-BR" sz="900" dirty="0"/>
              <a:t> </a:t>
            </a:r>
            <a:r>
              <a:rPr lang="pt-BR" sz="900" dirty="0" err="1"/>
              <a:t>by</a:t>
            </a:r>
            <a:r>
              <a:rPr lang="pt-BR" sz="900" dirty="0"/>
              <a:t> </a:t>
            </a:r>
            <a:r>
              <a:rPr lang="pt-BR" sz="900" dirty="0" err="1"/>
              <a:t>Vstrabelli</a:t>
            </a:r>
            <a:r>
              <a:rPr lang="pt-BR" sz="900" dirty="0"/>
              <a:t> – </a:t>
            </a:r>
            <a:r>
              <a:rPr lang="pt-BR" sz="900" dirty="0" err="1"/>
              <a:t>Own</a:t>
            </a:r>
            <a:r>
              <a:rPr lang="pt-BR" sz="900" dirty="0"/>
              <a:t> </a:t>
            </a:r>
            <a:r>
              <a:rPr lang="pt-BR" sz="900" dirty="0" err="1"/>
              <a:t>work</a:t>
            </a:r>
            <a:r>
              <a:rPr lang="pt-BR" sz="900" dirty="0"/>
              <a:t>, </a:t>
            </a:r>
            <a:r>
              <a:rPr lang="pt-BR" sz="900" u="sng" dirty="0">
                <a:hlinkClick r:id="rId3"/>
              </a:rPr>
              <a:t>CC BY-SA 4.0</a:t>
            </a:r>
            <a:r>
              <a:rPr lang="pt-BR" sz="900" dirty="0"/>
              <a:t>,</a:t>
            </a:r>
            <a:endParaRPr lang="en" sz="900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AutoShape 2" descr="https://planodiretor.ufrj.br/wp-content/uploads/sites/25/2020/11/Macae-diogo-vasconcell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06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20775" y="335950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campuses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29925" y="4451171"/>
            <a:ext cx="1280744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s-ES" sz="900"/>
              <a:t>Campus de Macaé – Por Raphael Pizzino.</a:t>
            </a:r>
            <a:endParaRPr lang="en" sz="900"/>
          </a:p>
        </p:txBody>
      </p:sp>
      <p:sp>
        <p:nvSpPr>
          <p:cNvPr id="11" name="Google Shape;184;p17"/>
          <p:cNvSpPr txBox="1">
            <a:spLocks/>
          </p:cNvSpPr>
          <p:nvPr/>
        </p:nvSpPr>
        <p:spPr>
          <a:xfrm>
            <a:off x="712575" y="1010195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1000"/>
              </a:spcBef>
            </a:pPr>
            <a:r>
              <a:rPr lang="pt-BR" dirty="0"/>
              <a:t>Duque de Caxias campus</a:t>
            </a:r>
          </a:p>
          <a:p>
            <a:pPr lvl="1"/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newest</a:t>
            </a:r>
            <a:r>
              <a:rPr lang="pt-BR" dirty="0"/>
              <a:t> campus;</a:t>
            </a:r>
          </a:p>
          <a:p>
            <a:pPr lvl="1"/>
            <a:r>
              <a:rPr lang="pt-BR" dirty="0"/>
              <a:t>It hosts </a:t>
            </a:r>
            <a:r>
              <a:rPr lang="pt-BR" dirty="0" err="1"/>
              <a:t>undergraduate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.</a:t>
            </a:r>
          </a:p>
          <a:p>
            <a:pPr>
              <a:spcBef>
                <a:spcPts val="1000"/>
              </a:spcBef>
            </a:pPr>
            <a:r>
              <a:rPr lang="pt-BR" dirty="0"/>
              <a:t>Macaé center</a:t>
            </a:r>
          </a:p>
          <a:p>
            <a:pPr lvl="1"/>
            <a:r>
              <a:rPr lang="pt-BR" dirty="0"/>
              <a:t>189km </a:t>
            </a:r>
            <a:r>
              <a:rPr lang="pt-BR" dirty="0" err="1"/>
              <a:t>from</a:t>
            </a:r>
            <a:r>
              <a:rPr lang="pt-BR" dirty="0"/>
              <a:t> Rio de Janeiro; it serves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North </a:t>
            </a:r>
            <a:r>
              <a:rPr lang="pt-BR" dirty="0" err="1"/>
              <a:t>of</a:t>
            </a:r>
            <a:r>
              <a:rPr lang="pt-BR" dirty="0"/>
              <a:t> Rio;</a:t>
            </a:r>
          </a:p>
          <a:p>
            <a:pPr lvl="1"/>
            <a:r>
              <a:rPr lang="pt-BR" dirty="0"/>
              <a:t>11 </a:t>
            </a:r>
            <a:r>
              <a:rPr lang="pt-BR" dirty="0" err="1"/>
              <a:t>undergraduate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3 </a:t>
            </a:r>
            <a:r>
              <a:rPr lang="pt-BR" dirty="0" err="1"/>
              <a:t>master’s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.</a:t>
            </a:r>
          </a:p>
          <a:p>
            <a:pPr lvl="1"/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84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198" y="4433100"/>
            <a:ext cx="386157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 err="1"/>
              <a:t>Macaé</a:t>
            </a:r>
            <a:r>
              <a:rPr lang="en" sz="900" dirty="0"/>
              <a:t> campus - by Raphael </a:t>
            </a:r>
            <a:r>
              <a:rPr lang="en" sz="900" dirty="0" err="1"/>
              <a:t>Pizzino</a:t>
            </a:r>
            <a:endParaRPr lang="en"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530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545906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 training complex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576703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pt-BR" dirty="0" err="1"/>
              <a:t>Photo</a:t>
            </a:r>
            <a:r>
              <a:rPr lang="pt-BR" dirty="0"/>
              <a:t> – </a:t>
            </a:r>
            <a:r>
              <a:rPr lang="pt-BR" dirty="0" err="1"/>
              <a:t>Source</a:t>
            </a:r>
            <a:r>
              <a:rPr lang="pt-BR" dirty="0"/>
              <a:t> https://</a:t>
            </a:r>
            <a:r>
              <a:rPr lang="pt-BR" dirty="0" err="1"/>
              <a:t>formacaodeprofessores.ufrj.br</a:t>
            </a:r>
            <a:r>
              <a:rPr lang="pt-BR" dirty="0"/>
              <a:t>/</a:t>
            </a:r>
            <a:endParaRPr lang="en" sz="8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75" name="Picture 3" descr="C:\Users\ramonmarins\Desktop\logo-cfp-completa-horizont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23" y="3466009"/>
            <a:ext cx="1346004" cy="4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76;p16"/>
          <p:cNvSpPr txBox="1">
            <a:spLocks/>
          </p:cNvSpPr>
          <p:nvPr/>
        </p:nvSpPr>
        <p:spPr>
          <a:xfrm>
            <a:off x="760925" y="1224437"/>
            <a:ext cx="3397200" cy="178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8750" indent="0" fontAlgn="base">
              <a:buNone/>
            </a:pPr>
            <a:r>
              <a:rPr lang="pt-BR" dirty="0"/>
              <a:t>It </a:t>
            </a:r>
            <a:r>
              <a:rPr lang="pt-BR" dirty="0" err="1"/>
              <a:t>brings</a:t>
            </a:r>
            <a:r>
              <a:rPr lang="pt-BR" dirty="0"/>
              <a:t> </a:t>
            </a:r>
            <a:r>
              <a:rPr lang="pt-BR" dirty="0" err="1"/>
              <a:t>together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schools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faculties</a:t>
            </a:r>
            <a:r>
              <a:rPr lang="pt-BR" dirty="0"/>
              <a:t> </a:t>
            </a:r>
            <a:r>
              <a:rPr lang="pt-BR" dirty="0" err="1"/>
              <a:t>responsible</a:t>
            </a:r>
            <a:r>
              <a:rPr lang="pt-BR" dirty="0"/>
              <a:t> for </a:t>
            </a:r>
            <a:r>
              <a:rPr lang="pt-BR" dirty="0" err="1"/>
              <a:t>teaching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Faculty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(FE)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Laboratory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(</a:t>
            </a:r>
            <a:r>
              <a:rPr lang="pt-BR" dirty="0" err="1"/>
              <a:t>CAp</a:t>
            </a:r>
            <a:r>
              <a:rPr lang="pt-BR" dirty="0"/>
              <a:t>)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partner</a:t>
            </a:r>
            <a:r>
              <a:rPr lang="pt-BR" dirty="0"/>
              <a:t> </a:t>
            </a:r>
            <a:r>
              <a:rPr lang="pt-BR" dirty="0" err="1"/>
              <a:t>institutions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system in </a:t>
            </a:r>
            <a:r>
              <a:rPr lang="pt-BR" dirty="0" err="1"/>
              <a:t>order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foster</a:t>
            </a:r>
            <a:r>
              <a:rPr lang="pt-BR" dirty="0"/>
              <a:t> </a:t>
            </a:r>
            <a:r>
              <a:rPr lang="pt-BR" dirty="0" err="1"/>
              <a:t>initial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continuing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for </a:t>
            </a:r>
            <a:r>
              <a:rPr lang="pt-BR" dirty="0" err="1"/>
              <a:t>teachers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09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Hospital Complex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24586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en-GB" dirty="0"/>
              <a:t>Father holds son in the kangaroo father care method in a unit of the hospital complex</a:t>
            </a:r>
            <a:r>
              <a:rPr lang="en" dirty="0"/>
              <a:t> – By William Santos.</a:t>
            </a:r>
          </a:p>
        </p:txBody>
      </p:sp>
      <p:pic>
        <p:nvPicPr>
          <p:cNvPr id="7" name="Espaço Reservado para 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800" y="0"/>
            <a:ext cx="4570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Imagem 1"/>
          <p:cNvSpPr>
            <a:spLocks noGrp="1"/>
          </p:cNvSpPr>
          <p:nvPr>
            <p:ph type="pic" idx="2"/>
          </p:nvPr>
        </p:nvSpPr>
        <p:spPr/>
      </p:sp>
      <p:sp>
        <p:nvSpPr>
          <p:cNvPr id="9" name="Google Shape;176;p16"/>
          <p:cNvSpPr txBox="1">
            <a:spLocks/>
          </p:cNvSpPr>
          <p:nvPr/>
        </p:nvSpPr>
        <p:spPr>
          <a:xfrm>
            <a:off x="942600" y="1183650"/>
            <a:ext cx="3397200" cy="27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UFRJ </a:t>
            </a:r>
            <a:r>
              <a:rPr lang="pt-BR" dirty="0" err="1"/>
              <a:t>recognizes</a:t>
            </a:r>
            <a:r>
              <a:rPr lang="pt-BR" dirty="0"/>
              <a:t> its </a:t>
            </a:r>
            <a:r>
              <a:rPr lang="pt-BR" dirty="0" err="1"/>
              <a:t>mission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respond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health</a:t>
            </a:r>
            <a:r>
              <a:rPr lang="pt-BR" dirty="0"/>
              <a:t> </a:t>
            </a:r>
            <a:r>
              <a:rPr lang="pt-BR" dirty="0" err="1"/>
              <a:t>problems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country, </a:t>
            </a:r>
            <a:r>
              <a:rPr lang="pt-BR" dirty="0" err="1"/>
              <a:t>bringing</a:t>
            </a:r>
            <a:r>
              <a:rPr lang="pt-BR" dirty="0"/>
              <a:t> </a:t>
            </a:r>
            <a:r>
              <a:rPr lang="pt-BR" dirty="0" err="1"/>
              <a:t>together</a:t>
            </a:r>
            <a:r>
              <a:rPr lang="pt-BR" dirty="0"/>
              <a:t> its staff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diverse</a:t>
            </a:r>
            <a:r>
              <a:rPr lang="pt-BR" dirty="0"/>
              <a:t> </a:t>
            </a:r>
            <a:r>
              <a:rPr lang="pt-BR" dirty="0" err="1"/>
              <a:t>areas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in </a:t>
            </a:r>
            <a:r>
              <a:rPr lang="pt-BR" dirty="0" err="1"/>
              <a:t>institutes</a:t>
            </a:r>
            <a:r>
              <a:rPr lang="pt-BR" dirty="0"/>
              <a:t> </a:t>
            </a:r>
            <a:r>
              <a:rPr lang="pt-BR" dirty="0" err="1"/>
              <a:t>dedicated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providing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proposing</a:t>
            </a:r>
            <a:r>
              <a:rPr lang="pt-BR" dirty="0"/>
              <a:t> healthcare </a:t>
            </a:r>
            <a:r>
              <a:rPr lang="pt-BR" dirty="0" err="1"/>
              <a:t>solutions</a:t>
            </a:r>
            <a:r>
              <a:rPr lang="pt-BR" dirty="0"/>
              <a:t>. </a:t>
            </a:r>
          </a:p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The </a:t>
            </a:r>
            <a:r>
              <a:rPr lang="pt-BR" dirty="0" err="1"/>
              <a:t>units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Hospital </a:t>
            </a:r>
            <a:r>
              <a:rPr lang="pt-BR" dirty="0" err="1"/>
              <a:t>Complex</a:t>
            </a:r>
            <a:r>
              <a:rPr lang="pt-BR" dirty="0"/>
              <a:t> </a:t>
            </a:r>
            <a:r>
              <a:rPr lang="pt-BR" dirty="0" err="1"/>
              <a:t>offer</a:t>
            </a:r>
            <a:r>
              <a:rPr lang="pt-BR" dirty="0"/>
              <a:t> medical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charge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general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Unified</a:t>
            </a:r>
            <a:r>
              <a:rPr lang="pt-BR" dirty="0"/>
              <a:t> Health System.</a:t>
            </a:r>
          </a:p>
        </p:txBody>
      </p:sp>
    </p:spTree>
    <p:extLst>
      <p:ext uri="{BB962C8B-B14F-4D97-AF65-F5344CB8AC3E}">
        <p14:creationId xmlns:p14="http://schemas.microsoft.com/office/powerpoint/2010/main" val="8945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ctrTitle"/>
          </p:nvPr>
        </p:nvSpPr>
        <p:spPr>
          <a:xfrm>
            <a:off x="906050" y="1455293"/>
            <a:ext cx="7725202" cy="1985159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/>
          <a:p>
            <a:pPr lvl="0"/>
            <a:r>
              <a:rPr lang="pt-BR" dirty="0"/>
              <a:t>“... a </a:t>
            </a:r>
            <a:r>
              <a:rPr lang="pt-BR" dirty="0" err="1"/>
              <a:t>visit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Brazil</a:t>
            </a:r>
            <a:r>
              <a:rPr lang="pt-BR" dirty="0"/>
              <a:t>.” </a:t>
            </a:r>
            <a:r>
              <a:rPr lang="pt-BR" sz="2400" dirty="0"/>
              <a:t>(</a:t>
            </a:r>
            <a:r>
              <a:rPr lang="pt-BR" sz="2400" dirty="0" err="1"/>
              <a:t>Antonio</a:t>
            </a:r>
            <a:r>
              <a:rPr lang="pt-BR" sz="2400" dirty="0"/>
              <a:t> Oliveira - FACC/UFRJ)</a:t>
            </a:r>
            <a:endParaRPr sz="2400" dirty="0"/>
          </a:p>
        </p:txBody>
      </p:sp>
      <p:sp>
        <p:nvSpPr>
          <p:cNvPr id="4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Complex in numbers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20680" y="1113300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158750" indent="0">
              <a:spcBef>
                <a:spcPts val="1000"/>
              </a:spcBef>
              <a:buNone/>
            </a:pPr>
            <a:r>
              <a:rPr lang="pt-BR" dirty="0" err="1"/>
              <a:t>Considering</a:t>
            </a:r>
            <a:r>
              <a:rPr lang="pt-BR" dirty="0"/>
              <a:t>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hospital network in 2021, </a:t>
            </a:r>
            <a:r>
              <a:rPr lang="pt-BR" dirty="0" err="1"/>
              <a:t>there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: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almost</a:t>
            </a:r>
            <a:r>
              <a:rPr lang="pt-BR" dirty="0"/>
              <a:t> 5,000 </a:t>
            </a:r>
            <a:r>
              <a:rPr lang="pt-BR" dirty="0" err="1"/>
              <a:t>surgeries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more </a:t>
            </a:r>
            <a:r>
              <a:rPr lang="pt-BR" dirty="0" err="1"/>
              <a:t>than</a:t>
            </a:r>
            <a:r>
              <a:rPr lang="pt-BR" dirty="0"/>
              <a:t> 8,500 hospital </a:t>
            </a:r>
            <a:r>
              <a:rPr lang="pt-BR" dirty="0" err="1"/>
              <a:t>admissions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more </a:t>
            </a:r>
            <a:r>
              <a:rPr lang="pt-BR" dirty="0" err="1"/>
              <a:t>than</a:t>
            </a:r>
            <a:r>
              <a:rPr lang="pt-BR" dirty="0"/>
              <a:t> 10,000 </a:t>
            </a:r>
            <a:r>
              <a:rPr lang="pt-BR" dirty="0" err="1"/>
              <a:t>emergency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hospital;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more </a:t>
            </a:r>
            <a:r>
              <a:rPr lang="pt-BR" dirty="0" err="1"/>
              <a:t>than</a:t>
            </a:r>
            <a:r>
              <a:rPr lang="pt-BR" dirty="0"/>
              <a:t> 172,000 </a:t>
            </a:r>
            <a:r>
              <a:rPr lang="pt-BR" dirty="0" err="1"/>
              <a:t>consultations</a:t>
            </a:r>
            <a:r>
              <a:rPr lang="pt-B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Med student at the University Hospital – By Raphael </a:t>
            </a:r>
            <a:r>
              <a:rPr lang="en" sz="900" dirty="0" err="1"/>
              <a:t>Pizzino</a:t>
            </a:r>
            <a:r>
              <a:rPr lang="en" sz="900" dirty="0"/>
              <a:t>.</a:t>
            </a:r>
            <a:endParaRPr lang="en" sz="700" dirty="0"/>
          </a:p>
        </p:txBody>
      </p:sp>
      <p:pic>
        <p:nvPicPr>
          <p:cNvPr id="7" name="Espaço Reservado para 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800" y="0"/>
            <a:ext cx="4570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Imagem 1"/>
          <p:cNvSpPr>
            <a:spLocks noGrp="1"/>
          </p:cNvSpPr>
          <p:nvPr>
            <p:ph type="pic" idx="2"/>
          </p:nvPr>
        </p:nvSpPr>
        <p:spPr>
          <a:xfrm>
            <a:off x="4573800" y="0"/>
            <a:ext cx="4570200" cy="5143500"/>
          </a:xfrm>
        </p:spPr>
      </p:sp>
    </p:spTree>
    <p:extLst>
      <p:ext uri="{BB962C8B-B14F-4D97-AF65-F5344CB8AC3E}">
        <p14:creationId xmlns:p14="http://schemas.microsoft.com/office/powerpoint/2010/main" val="169754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| Hospital Complex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5" name="Picture 2" descr="C:\Users\ramonmarins\Desktop\nova apresentação UFRJ\id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229" y="3302895"/>
            <a:ext cx="965516" cy="5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monmarins\Desktop\nova apresentação UFRJ\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382" y="3456961"/>
            <a:ext cx="1737093" cy="2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amonmarins\Desktop\nova apresentação UFRJ\ippm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395" y="4194874"/>
            <a:ext cx="1275441" cy="4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amonmarins\Desktop\nova apresentação UFRJ\ipu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986" y="4144935"/>
            <a:ext cx="559058" cy="5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monmarins\Desktop\nova apresentação UFRJ\mates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397" y="4171578"/>
            <a:ext cx="663932" cy="5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monmarins\Desktop\nova apresentação UFRJ\deolindo cout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352" y="3311236"/>
            <a:ext cx="551092" cy="5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ramonmarins\Desktop\nova apresentação UFRJ\hesf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96" y="3311852"/>
            <a:ext cx="785566" cy="5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ramonmarins\Desktop\nova apresentação UFRJ\ice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60" y="4204099"/>
            <a:ext cx="613752" cy="4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ramonmarins\Desktop\nova apresentação UFRJ\HUCFF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887" y="3333821"/>
            <a:ext cx="507243" cy="5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69330" y="1028414"/>
            <a:ext cx="3523996" cy="1961223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Clementino Fraga Filho </a:t>
            </a:r>
            <a:r>
              <a:rPr lang="pt-BR" dirty="0" err="1"/>
              <a:t>university</a:t>
            </a:r>
            <a:r>
              <a:rPr lang="pt-BR" dirty="0"/>
              <a:t> hospital;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São Francisco de Assis Health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Thorax</a:t>
            </a:r>
            <a:r>
              <a:rPr lang="pt-BR" dirty="0"/>
              <a:t> </a:t>
            </a:r>
            <a:r>
              <a:rPr lang="pt-BR" dirty="0" err="1"/>
              <a:t>Diseases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Gynecology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Deolindo</a:t>
            </a:r>
            <a:r>
              <a:rPr lang="pt-BR" dirty="0"/>
              <a:t> Couto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Neurology</a:t>
            </a:r>
            <a:r>
              <a:rPr lang="pt-BR" dirty="0"/>
              <a:t>;</a:t>
            </a:r>
          </a:p>
          <a:p>
            <a:pPr marL="158750" lvl="0" indent="0" algn="l" rtl="0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" name="Google Shape;184;p17"/>
          <p:cNvSpPr txBox="1">
            <a:spLocks noGrp="1"/>
          </p:cNvSpPr>
          <p:nvPr>
            <p:ph type="body" idx="1"/>
          </p:nvPr>
        </p:nvSpPr>
        <p:spPr>
          <a:xfrm>
            <a:off x="4323290" y="1051069"/>
            <a:ext cx="3231600" cy="157541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Psychiatry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Martagão </a:t>
            </a:r>
            <a:r>
              <a:rPr lang="pt-BR" dirty="0" err="1"/>
              <a:t>Gesteira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Child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Pediatrics</a:t>
            </a:r>
            <a:r>
              <a:rPr lang="pt-BR" dirty="0"/>
              <a:t>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Edson Saad Heart </a:t>
            </a:r>
            <a:r>
              <a:rPr lang="pt-BR" dirty="0" err="1"/>
              <a:t>Institute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Maternity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University restaurants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29925" y="4441646"/>
            <a:ext cx="1280744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s-ES" sz="900"/>
              <a:t>Restaurante Universitário no Fundão – Acervo COORDCOM.</a:t>
            </a:r>
            <a:endParaRPr lang="en" sz="800"/>
          </a:p>
        </p:txBody>
      </p:sp>
      <p:sp>
        <p:nvSpPr>
          <p:cNvPr id="11" name="Google Shape;184;p17"/>
          <p:cNvSpPr txBox="1">
            <a:spLocks/>
          </p:cNvSpPr>
          <p:nvPr/>
        </p:nvSpPr>
        <p:spPr>
          <a:xfrm>
            <a:off x="758295" y="1059680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8750" indent="0">
              <a:spcBef>
                <a:spcPts val="1000"/>
              </a:spcBef>
              <a:buNone/>
            </a:pPr>
            <a:r>
              <a:rPr lang="pt-BR" dirty="0"/>
              <a:t>Its </a:t>
            </a:r>
            <a:r>
              <a:rPr lang="pt-BR" dirty="0" err="1"/>
              <a:t>objective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ensure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provision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</a:t>
            </a:r>
            <a:r>
              <a:rPr lang="pt-BR" dirty="0" err="1"/>
              <a:t>balanced</a:t>
            </a:r>
            <a:r>
              <a:rPr lang="pt-BR" dirty="0"/>
              <a:t> diet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community</a:t>
            </a:r>
            <a:r>
              <a:rPr lang="pt-BR" dirty="0"/>
              <a:t>, in </a:t>
            </a:r>
            <a:r>
              <a:rPr lang="pt-BR" dirty="0" err="1"/>
              <a:t>adequate</a:t>
            </a:r>
            <a:r>
              <a:rPr lang="pt-BR" dirty="0"/>
              <a:t> </a:t>
            </a:r>
            <a:r>
              <a:rPr lang="pt-BR" dirty="0" err="1"/>
              <a:t>hygienic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sanitary</a:t>
            </a:r>
            <a:r>
              <a:rPr lang="pt-BR" dirty="0"/>
              <a:t> </a:t>
            </a:r>
            <a:r>
              <a:rPr lang="pt-BR" dirty="0" err="1"/>
              <a:t>conditions</a:t>
            </a:r>
            <a:r>
              <a:rPr lang="pt-BR" dirty="0"/>
              <a:t>, </a:t>
            </a:r>
            <a:r>
              <a:rPr lang="pt-BR" dirty="0" err="1"/>
              <a:t>respecting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local </a:t>
            </a:r>
            <a:r>
              <a:rPr lang="pt-BR" dirty="0" err="1"/>
              <a:t>culture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being</a:t>
            </a:r>
            <a:r>
              <a:rPr lang="pt-BR" dirty="0"/>
              <a:t> socio-</a:t>
            </a:r>
            <a:r>
              <a:rPr lang="pt-BR" dirty="0" err="1"/>
              <a:t>environmentally</a:t>
            </a:r>
            <a:r>
              <a:rPr lang="pt-BR" dirty="0"/>
              <a:t> </a:t>
            </a:r>
            <a:r>
              <a:rPr lang="pt-BR" dirty="0" err="1"/>
              <a:t>friendly</a:t>
            </a:r>
            <a:r>
              <a:rPr lang="pt-BR" dirty="0"/>
              <a:t>.</a:t>
            </a:r>
          </a:p>
          <a:p>
            <a:pPr>
              <a:spcBef>
                <a:spcPts val="1000"/>
              </a:spcBef>
            </a:pPr>
            <a:r>
              <a:rPr lang="pt-BR" dirty="0"/>
              <a:t>BRL 2.00 for </a:t>
            </a:r>
            <a:r>
              <a:rPr lang="pt-BR" dirty="0" err="1"/>
              <a:t>students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3 </a:t>
            </a:r>
            <a:r>
              <a:rPr lang="pt-BR" dirty="0" err="1"/>
              <a:t>units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Fundão campus;</a:t>
            </a:r>
          </a:p>
          <a:p>
            <a:pPr>
              <a:spcBef>
                <a:spcPts val="1000"/>
              </a:spcBef>
            </a:pPr>
            <a:r>
              <a:rPr lang="pt-BR" dirty="0"/>
              <a:t>1  in Xerém (Duque de Caxias);</a:t>
            </a:r>
          </a:p>
          <a:p>
            <a:pPr>
              <a:spcBef>
                <a:spcPts val="1000"/>
              </a:spcBef>
            </a:pPr>
            <a:r>
              <a:rPr lang="pt-BR" dirty="0"/>
              <a:t>1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city</a:t>
            </a:r>
            <a:r>
              <a:rPr lang="pt-BR" dirty="0"/>
              <a:t> center;</a:t>
            </a:r>
          </a:p>
          <a:p>
            <a:pPr>
              <a:spcBef>
                <a:spcPts val="1000"/>
              </a:spcBef>
            </a:pPr>
            <a:r>
              <a:rPr lang="pt-BR" dirty="0"/>
              <a:t>1 </a:t>
            </a:r>
            <a:r>
              <a:rPr lang="pt-BR" dirty="0" err="1"/>
              <a:t>at</a:t>
            </a:r>
            <a:r>
              <a:rPr lang="pt-BR" dirty="0"/>
              <a:t> Praia vermelha campus.</a:t>
            </a:r>
          </a:p>
          <a:p>
            <a:pPr>
              <a:spcBef>
                <a:spcPts val="1000"/>
              </a:spcBef>
            </a:pPr>
            <a:endParaRPr lang="pt-BR" dirty="0"/>
          </a:p>
          <a:p>
            <a:pPr lvl="1"/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070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1019283" y="2176975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Teaching and research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46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ctrTitle"/>
          </p:nvPr>
        </p:nvSpPr>
        <p:spPr>
          <a:xfrm>
            <a:off x="906050" y="1455293"/>
            <a:ext cx="7725202" cy="1985159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/>
          <a:p>
            <a:r>
              <a:rPr lang="pt-BR" dirty="0"/>
              <a:t>“... </a:t>
            </a:r>
            <a:r>
              <a:rPr lang="pt-BR" dirty="0" err="1"/>
              <a:t>promoting</a:t>
            </a:r>
            <a:r>
              <a:rPr lang="pt-BR" dirty="0"/>
              <a:t> a fair, </a:t>
            </a:r>
            <a:r>
              <a:rPr lang="pt-BR" dirty="0" err="1"/>
              <a:t>democratic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egalitarian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.”</a:t>
            </a:r>
          </a:p>
        </p:txBody>
      </p:sp>
      <p:sp>
        <p:nvSpPr>
          <p:cNvPr id="4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0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/>
              <a:t>Rugby match </a:t>
            </a:r>
            <a:r>
              <a:rPr lang="pt-BR" sz="900" dirty="0" err="1"/>
              <a:t>at</a:t>
            </a:r>
            <a:r>
              <a:rPr lang="pt-BR" sz="900" dirty="0"/>
              <a:t> </a:t>
            </a:r>
            <a:r>
              <a:rPr lang="pt-BR" sz="900" dirty="0" err="1"/>
              <a:t>EEFD’s</a:t>
            </a:r>
            <a:r>
              <a:rPr lang="pt-BR" sz="900" dirty="0"/>
              <a:t> </a:t>
            </a:r>
            <a:r>
              <a:rPr lang="pt-BR" sz="900" dirty="0" err="1"/>
              <a:t>field</a:t>
            </a:r>
            <a:r>
              <a:rPr lang="pt-BR" sz="900" dirty="0"/>
              <a:t> – </a:t>
            </a:r>
            <a:r>
              <a:rPr lang="pt-BR" sz="900" dirty="0" err="1"/>
              <a:t>By</a:t>
            </a:r>
            <a:r>
              <a:rPr lang="pt-BR" sz="900" dirty="0"/>
              <a:t> Nathalia Werneck. </a:t>
            </a:r>
            <a:endParaRPr sz="9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822242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On the right: UFRJ’s Dance Group – by Marco Fernandes.</a:t>
            </a:r>
            <a:endParaRPr sz="900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29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Teaching and Research | Distribution of areas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917585" y="1096698"/>
            <a:ext cx="6589275" cy="107938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 err="1"/>
              <a:t>UFRJ’s</a:t>
            </a:r>
            <a:r>
              <a:rPr lang="pt-BR" dirty="0"/>
              <a:t> </a:t>
            </a:r>
            <a:r>
              <a:rPr lang="pt-BR" dirty="0" err="1"/>
              <a:t>schools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faculties</a:t>
            </a:r>
            <a:r>
              <a:rPr lang="pt-BR" dirty="0"/>
              <a:t> are </a:t>
            </a:r>
            <a:r>
              <a:rPr lang="pt-BR" dirty="0" err="1"/>
              <a:t>concentrated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centers, </a:t>
            </a:r>
            <a:r>
              <a:rPr lang="pt-BR" dirty="0" err="1"/>
              <a:t>institutes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complexes: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" name="Google Shape;184;p17"/>
          <p:cNvSpPr txBox="1">
            <a:spLocks/>
          </p:cNvSpPr>
          <p:nvPr/>
        </p:nvSpPr>
        <p:spPr>
          <a:xfrm>
            <a:off x="4379763" y="1740892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>
              <a:spcBef>
                <a:spcPts val="1000"/>
              </a:spcBef>
            </a:pPr>
            <a:r>
              <a:rPr lang="pt-BR" dirty="0"/>
              <a:t>Technology Center (CT);</a:t>
            </a:r>
          </a:p>
          <a:p>
            <a:pPr>
              <a:spcBef>
                <a:spcPts val="1000"/>
              </a:spcBef>
            </a:pPr>
            <a:r>
              <a:rPr lang="pt-BR" dirty="0"/>
              <a:t>Duque de Caxias campus;</a:t>
            </a:r>
          </a:p>
          <a:p>
            <a:pPr>
              <a:spcBef>
                <a:spcPts val="1000"/>
              </a:spcBef>
            </a:pPr>
            <a:r>
              <a:rPr lang="pt-BR" dirty="0"/>
              <a:t>Macaé campus;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Teacher</a:t>
            </a:r>
            <a:r>
              <a:rPr lang="pt-BR" dirty="0"/>
              <a:t> Training </a:t>
            </a:r>
            <a:r>
              <a:rPr lang="pt-BR" dirty="0" err="1"/>
              <a:t>Complex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Hospital </a:t>
            </a:r>
            <a:r>
              <a:rPr lang="pt-BR" dirty="0" err="1"/>
              <a:t>Complex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/>
              <a:t>Science </a:t>
            </a:r>
            <a:r>
              <a:rPr lang="pt-BR" dirty="0" err="1"/>
              <a:t>and</a:t>
            </a:r>
            <a:r>
              <a:rPr lang="pt-BR" dirty="0"/>
              <a:t> Culture </a:t>
            </a:r>
            <a:r>
              <a:rPr lang="pt-BR" dirty="0" err="1"/>
              <a:t>Forum</a:t>
            </a:r>
            <a:r>
              <a:rPr lang="pt-BR" dirty="0"/>
              <a:t> (FCC).</a:t>
            </a:r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sp>
        <p:nvSpPr>
          <p:cNvPr id="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1052369" y="1740892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dirty="0" err="1"/>
              <a:t>enter</a:t>
            </a:r>
            <a:r>
              <a:rPr lang="pt-BR" dirty="0"/>
              <a:t> for Legal </a:t>
            </a:r>
            <a:r>
              <a:rPr lang="pt-BR" dirty="0" err="1"/>
              <a:t>and</a:t>
            </a:r>
            <a:r>
              <a:rPr lang="pt-BR" dirty="0"/>
              <a:t> Economic </a:t>
            </a:r>
            <a:r>
              <a:rPr lang="pt-BR" dirty="0" err="1"/>
              <a:t>Sciences</a:t>
            </a:r>
            <a:r>
              <a:rPr lang="pt-BR" dirty="0"/>
              <a:t> (CCJE);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Mathematical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Natural </a:t>
            </a:r>
            <a:r>
              <a:rPr lang="pt-BR" dirty="0" err="1"/>
              <a:t>Sciences</a:t>
            </a:r>
            <a:r>
              <a:rPr lang="pt-BR" dirty="0"/>
              <a:t> (CCMN);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Health </a:t>
            </a:r>
            <a:r>
              <a:rPr lang="pt-BR" dirty="0" err="1"/>
              <a:t>Sciences</a:t>
            </a:r>
            <a:r>
              <a:rPr lang="pt-BR" dirty="0"/>
              <a:t> Center (CCS);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Philosophy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(CFCH);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Center for </a:t>
            </a:r>
            <a:r>
              <a:rPr lang="pt-BR" dirty="0" err="1"/>
              <a:t>Letters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Arts</a:t>
            </a:r>
            <a:r>
              <a:rPr lang="pt-BR" dirty="0"/>
              <a:t> (CLA);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370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588" y="0"/>
            <a:ext cx="4570412" cy="5143500"/>
          </a:xfrm>
          <a:prstGeom prst="rect">
            <a:avLst/>
          </a:prstGeom>
        </p:spPr>
      </p:pic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Undergraduate Studies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85845" y="1107046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53.500 students;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9 thousand places per year;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172 </a:t>
            </a:r>
            <a:r>
              <a:rPr lang="pt-BR" dirty="0" err="1"/>
              <a:t>in-person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4 distance education degrees;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24 </a:t>
            </a:r>
            <a:r>
              <a:rPr lang="pt-BR" dirty="0" err="1"/>
              <a:t>evening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benefits</a:t>
            </a:r>
            <a:r>
              <a:rPr lang="pt-BR" dirty="0"/>
              <a:t> </a:t>
            </a:r>
            <a:r>
              <a:rPr lang="pt-BR" dirty="0" err="1"/>
              <a:t>granted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-income </a:t>
            </a:r>
            <a:r>
              <a:rPr lang="pt-BR" dirty="0" err="1"/>
              <a:t>students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Admission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affirmative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racial, </a:t>
            </a:r>
            <a:r>
              <a:rPr lang="pt-BR" dirty="0" err="1"/>
              <a:t>educational</a:t>
            </a:r>
            <a:r>
              <a:rPr lang="pt-BR" dirty="0"/>
              <a:t> background </a:t>
            </a:r>
            <a:r>
              <a:rPr lang="pt-BR" dirty="0" err="1"/>
              <a:t>and</a:t>
            </a:r>
            <a:r>
              <a:rPr lang="pt-BR" dirty="0"/>
              <a:t> social </a:t>
            </a:r>
            <a:r>
              <a:rPr lang="pt-BR" dirty="0" err="1"/>
              <a:t>criteria</a:t>
            </a:r>
            <a:r>
              <a:rPr lang="pt-BR" dirty="0"/>
              <a:t>.</a:t>
            </a:r>
          </a:p>
          <a:p>
            <a:pPr marL="914400" lvl="1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dirty="0"/>
              <a:t>Event “Inside UFRJ”. By Raphael </a:t>
            </a:r>
            <a:r>
              <a:rPr lang="en" dirty="0" err="1"/>
              <a:t>Pizzino</a:t>
            </a:r>
            <a:r>
              <a:rPr lang="en" dirty="0"/>
              <a:t>.</a:t>
            </a:r>
            <a:endParaRPr lang="en" sz="800" dirty="0"/>
          </a:p>
        </p:txBody>
      </p:sp>
    </p:spTree>
    <p:extLst>
      <p:ext uri="{BB962C8B-B14F-4D97-AF65-F5344CB8AC3E}">
        <p14:creationId xmlns:p14="http://schemas.microsoft.com/office/powerpoint/2010/main" val="414703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Graduate Studies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81640" y="1194132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 lnSpcReduction="10000"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currently 15,700 students;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top 3 </a:t>
            </a:r>
            <a:r>
              <a:rPr lang="pt-BR" dirty="0" err="1"/>
              <a:t>universities</a:t>
            </a:r>
            <a:r>
              <a:rPr lang="pt-BR" dirty="0"/>
              <a:t> </a:t>
            </a:r>
            <a:r>
              <a:rPr lang="pt-BR" dirty="0" err="1"/>
              <a:t>mos-cited</a:t>
            </a:r>
            <a:r>
              <a:rPr lang="pt-BR" dirty="0"/>
              <a:t> in </a:t>
            </a:r>
            <a:r>
              <a:rPr lang="pt-BR" dirty="0" err="1"/>
              <a:t>articles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200 </a:t>
            </a:r>
            <a:r>
              <a:rPr lang="pt-BR" dirty="0" err="1"/>
              <a:t>graduate</a:t>
            </a:r>
            <a:r>
              <a:rPr lang="pt-BR" dirty="0"/>
              <a:t> diploma </a:t>
            </a:r>
            <a:r>
              <a:rPr lang="pt-BR" dirty="0" err="1"/>
              <a:t>courses</a:t>
            </a:r>
            <a:r>
              <a:rPr lang="pt-BR" dirty="0"/>
              <a:t>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132 master’s and PhD programs;</a:t>
            </a:r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1.456 </a:t>
            </a:r>
            <a:r>
              <a:rPr lang="pt-BR" dirty="0" err="1"/>
              <a:t>labs</a:t>
            </a:r>
            <a:r>
              <a:rPr lang="pt-BR" dirty="0"/>
              <a:t>;</a:t>
            </a:r>
            <a:endParaRPr lang="en" dirty="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pt-BR" dirty="0"/>
              <a:t>hosts 10%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standard in </a:t>
            </a:r>
            <a:r>
              <a:rPr lang="pt-BR" dirty="0" err="1"/>
              <a:t>Brazil</a:t>
            </a:r>
            <a:r>
              <a:rPr lang="pt-BR" dirty="0"/>
              <a:t>;</a:t>
            </a:r>
          </a:p>
          <a:p>
            <a:pPr>
              <a:spcBef>
                <a:spcPts val="1000"/>
              </a:spcBef>
            </a:pPr>
            <a:r>
              <a:rPr lang="pt-BR" dirty="0" err="1"/>
              <a:t>admission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affirmative</a:t>
            </a:r>
            <a:r>
              <a:rPr lang="pt-BR" dirty="0"/>
              <a:t>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racial </a:t>
            </a:r>
            <a:r>
              <a:rPr lang="pt-BR" dirty="0" err="1"/>
              <a:t>and</a:t>
            </a:r>
            <a:r>
              <a:rPr lang="pt-BR" dirty="0"/>
              <a:t> social </a:t>
            </a:r>
            <a:r>
              <a:rPr lang="pt-BR" dirty="0" err="1"/>
              <a:t>criteria</a:t>
            </a:r>
            <a:r>
              <a:rPr lang="pt-B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dirty="0"/>
              <a:t>Working at LADETEC (by Raphael </a:t>
            </a:r>
            <a:r>
              <a:rPr lang="en" dirty="0" err="1"/>
              <a:t>Pizzino</a:t>
            </a:r>
            <a:r>
              <a:rPr lang="en" dirty="0"/>
              <a:t>)</a:t>
            </a:r>
            <a:endParaRPr lang="en" sz="8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/>
      </p:pic>
    </p:spTree>
    <p:extLst>
      <p:ext uri="{BB962C8B-B14F-4D97-AF65-F5344CB8AC3E}">
        <p14:creationId xmlns:p14="http://schemas.microsoft.com/office/powerpoint/2010/main" val="400693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1"/>
          </p:nvPr>
        </p:nvSpPr>
        <p:spPr>
          <a:xfrm>
            <a:off x="1889908" y="4285054"/>
            <a:ext cx="2464377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</a:pPr>
            <a:r>
              <a:rPr lang="pt-BR" sz="900" dirty="0" err="1"/>
              <a:t>Relationship</a:t>
            </a:r>
            <a:r>
              <a:rPr lang="pt-BR" sz="900" dirty="0"/>
              <a:t> </a:t>
            </a:r>
            <a:r>
              <a:rPr lang="pt-BR" sz="900" dirty="0" err="1"/>
              <a:t>between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number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graduate</a:t>
            </a:r>
            <a:r>
              <a:rPr lang="pt-BR" sz="900" dirty="0"/>
              <a:t> </a:t>
            </a:r>
            <a:r>
              <a:rPr lang="pt-BR" sz="900" dirty="0" err="1"/>
              <a:t>programs</a:t>
            </a:r>
            <a:r>
              <a:rPr lang="pt-BR" sz="900" dirty="0"/>
              <a:t> </a:t>
            </a:r>
            <a:r>
              <a:rPr lang="pt-BR" sz="900" dirty="0" err="1"/>
              <a:t>and</a:t>
            </a:r>
            <a:r>
              <a:rPr lang="pt-BR" sz="900" dirty="0"/>
              <a:t> CAPES </a:t>
            </a:r>
            <a:r>
              <a:rPr lang="pt-BR" sz="900" dirty="0" err="1"/>
              <a:t>evaluation</a:t>
            </a:r>
            <a:r>
              <a:rPr lang="pt-BR" sz="900" dirty="0"/>
              <a:t> grade </a:t>
            </a:r>
            <a:r>
              <a:rPr lang="pt-BR" sz="900" dirty="0" err="1"/>
              <a:t>on</a:t>
            </a:r>
            <a:r>
              <a:rPr lang="pt-BR" sz="900" dirty="0"/>
              <a:t> a </a:t>
            </a:r>
            <a:r>
              <a:rPr lang="pt-BR" sz="900" dirty="0" err="1"/>
              <a:t>scale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3 </a:t>
            </a:r>
            <a:r>
              <a:rPr lang="pt-BR" sz="900" dirty="0" err="1"/>
              <a:t>to</a:t>
            </a:r>
            <a:r>
              <a:rPr lang="pt-BR" sz="900" dirty="0"/>
              <a:t> 7, </a:t>
            </a:r>
            <a:r>
              <a:rPr lang="pt-BR" sz="900" dirty="0" err="1"/>
              <a:t>where</a:t>
            </a:r>
            <a:r>
              <a:rPr lang="pt-BR" sz="900" dirty="0"/>
              <a:t> “A” </a:t>
            </a:r>
            <a:r>
              <a:rPr lang="pt-BR" sz="900" dirty="0" err="1"/>
              <a:t>is</a:t>
            </a:r>
            <a:r>
              <a:rPr lang="pt-BR" sz="900" dirty="0"/>
              <a:t> a </a:t>
            </a:r>
            <a:r>
              <a:rPr lang="pt-BR" sz="900" dirty="0" err="1"/>
              <a:t>designation</a:t>
            </a:r>
            <a:r>
              <a:rPr lang="pt-BR" sz="900" dirty="0"/>
              <a:t> for </a:t>
            </a:r>
            <a:r>
              <a:rPr lang="pt-BR" sz="900" dirty="0" err="1"/>
              <a:t>newly</a:t>
            </a:r>
            <a:r>
              <a:rPr lang="pt-BR" sz="900" dirty="0"/>
              <a:t> </a:t>
            </a:r>
            <a:r>
              <a:rPr lang="pt-BR" sz="900" dirty="0" err="1"/>
              <a:t>approved</a:t>
            </a:r>
            <a:r>
              <a:rPr lang="pt-BR" sz="900" dirty="0"/>
              <a:t> </a:t>
            </a:r>
            <a:r>
              <a:rPr lang="pt-BR" sz="900" dirty="0" err="1"/>
              <a:t>courses</a:t>
            </a:r>
            <a:r>
              <a:rPr lang="pt-BR" sz="900" dirty="0"/>
              <a:t>:</a:t>
            </a:r>
          </a:p>
        </p:txBody>
      </p:sp>
      <p:graphicFrame>
        <p:nvGraphicFramePr>
          <p:cNvPr id="5" name="Chart 2" title="Chart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69179"/>
              </p:ext>
            </p:extLst>
          </p:nvPr>
        </p:nvGraphicFramePr>
        <p:xfrm>
          <a:off x="975360" y="307803"/>
          <a:ext cx="6749143" cy="41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Identidade Visual — Português (Brasil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57" y="4411185"/>
            <a:ext cx="1990185" cy="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198" y="4433100"/>
            <a:ext cx="2049867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UFRJ National Museum – Former House of the Emperor of Brazil – by Raphael </a:t>
            </a:r>
            <a:r>
              <a:rPr lang="en" sz="900" dirty="0" err="1"/>
              <a:t>Pizzino</a:t>
            </a:r>
            <a:r>
              <a:rPr lang="en" sz="900" dirty="0"/>
              <a:t>.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Teaching and Research | Excellence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917585" y="1096698"/>
            <a:ext cx="6589275" cy="107938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areas</a:t>
            </a:r>
            <a:r>
              <a:rPr lang="pt-BR" dirty="0"/>
              <a:t> </a:t>
            </a:r>
            <a:r>
              <a:rPr lang="pt-BR" dirty="0" err="1"/>
              <a:t>offered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UFRJ,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</a:t>
            </a:r>
            <a:r>
              <a:rPr lang="pt-BR" dirty="0" err="1"/>
              <a:t>got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maximum</a:t>
            </a:r>
            <a:r>
              <a:rPr lang="pt-BR" dirty="0"/>
              <a:t> grade </a:t>
            </a:r>
            <a:r>
              <a:rPr lang="pt-BR" dirty="0" err="1"/>
              <a:t>by</a:t>
            </a:r>
            <a:r>
              <a:rPr lang="pt-BR" dirty="0"/>
              <a:t> CAPES: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9" name="Google Shape;184;p17"/>
          <p:cNvSpPr txBox="1">
            <a:spLocks/>
          </p:cNvSpPr>
          <p:nvPr/>
        </p:nvSpPr>
        <p:spPr>
          <a:xfrm>
            <a:off x="4379763" y="1644275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>
              <a:spcBef>
                <a:spcPts val="1000"/>
              </a:spcBef>
            </a:pPr>
            <a:r>
              <a:rPr lang="pt-BR" dirty="0" err="1"/>
              <a:t>Morphological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Chemistry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/>
              <a:t>Science </a:t>
            </a:r>
            <a:r>
              <a:rPr lang="pt-BR" dirty="0" err="1"/>
              <a:t>and</a:t>
            </a:r>
            <a:r>
              <a:rPr lang="pt-BR" dirty="0"/>
              <a:t> Technology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Polymers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Mechanical</a:t>
            </a:r>
            <a:r>
              <a:rPr lang="pt-BR" dirty="0"/>
              <a:t> </a:t>
            </a:r>
            <a:r>
              <a:rPr lang="pt-BR" dirty="0" err="1"/>
              <a:t>Engineering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/>
              <a:t>Chemical </a:t>
            </a:r>
            <a:r>
              <a:rPr lang="pt-BR" dirty="0" err="1"/>
              <a:t>Engineering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Internal</a:t>
            </a:r>
            <a:r>
              <a:rPr lang="pt-BR" dirty="0"/>
              <a:t> Medicine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Communications</a:t>
            </a:r>
          </a:p>
          <a:p>
            <a:pPr lvl="0">
              <a:spcBef>
                <a:spcPts val="1000"/>
              </a:spcBef>
            </a:pPr>
            <a:r>
              <a:rPr lang="pt-BR" dirty="0"/>
              <a:t>Social </a:t>
            </a:r>
            <a:r>
              <a:rPr lang="pt-BR" dirty="0" err="1"/>
              <a:t>Anthropology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Sociology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Anthropology</a:t>
            </a: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  <p:sp>
        <p:nvSpPr>
          <p:cNvPr id="7" name="Google Shape;184;p17"/>
          <p:cNvSpPr txBox="1">
            <a:spLocks noGrp="1"/>
          </p:cNvSpPr>
          <p:nvPr>
            <p:ph type="body" idx="1"/>
          </p:nvPr>
        </p:nvSpPr>
        <p:spPr>
          <a:xfrm>
            <a:off x="1043659" y="1662515"/>
            <a:ext cx="3432545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pt-BR" dirty="0"/>
              <a:t>Systems </a:t>
            </a:r>
            <a:r>
              <a:rPr lang="pt-BR" dirty="0" err="1"/>
              <a:t>and</a:t>
            </a:r>
            <a:r>
              <a:rPr lang="pt-BR" dirty="0"/>
              <a:t> Computer </a:t>
            </a:r>
            <a:r>
              <a:rPr lang="pt-BR" dirty="0" err="1"/>
              <a:t>Engineering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Physics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Geography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Mathematics</a:t>
            </a:r>
            <a:endParaRPr lang="pt-BR" dirty="0"/>
          </a:p>
          <a:p>
            <a:pPr lvl="0">
              <a:spcBef>
                <a:spcPts val="1000"/>
              </a:spcBef>
            </a:pP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Microbiology</a:t>
            </a:r>
            <a:r>
              <a:rPr lang="pt-BR" dirty="0"/>
              <a:t>)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Biophysics</a:t>
            </a:r>
            <a:r>
              <a:rPr lang="pt-BR" dirty="0"/>
              <a:t>)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Physiology</a:t>
            </a:r>
            <a:r>
              <a:rPr lang="pt-BR" dirty="0"/>
              <a:t>)</a:t>
            </a:r>
          </a:p>
          <a:p>
            <a:pPr lvl="0">
              <a:spcBef>
                <a:spcPts val="1000"/>
              </a:spcBef>
            </a:pPr>
            <a:r>
              <a:rPr lang="pt-BR" dirty="0" err="1"/>
              <a:t>Biological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 (</a:t>
            </a:r>
            <a:r>
              <a:rPr lang="pt-BR" dirty="0" err="1"/>
              <a:t>Genetics</a:t>
            </a:r>
            <a:r>
              <a:rPr lang="pt-BR" dirty="0"/>
              <a:t>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1026" name="Picture 2" descr="Identidade Visual — Português (Brasil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456" y="738775"/>
            <a:ext cx="1357183" cy="2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81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1"/>
          </p:nvPr>
        </p:nvSpPr>
        <p:spPr>
          <a:xfrm>
            <a:off x="1881199" y="4328597"/>
            <a:ext cx="2091711" cy="695348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</a:pP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graduated</a:t>
            </a:r>
            <a:r>
              <a:rPr lang="pt-BR" dirty="0"/>
              <a:t>  </a:t>
            </a:r>
            <a:r>
              <a:rPr lang="pt-BR" dirty="0" err="1"/>
              <a:t>between</a:t>
            </a:r>
            <a:r>
              <a:rPr lang="pt-BR" dirty="0"/>
              <a:t> 2012 </a:t>
            </a:r>
            <a:r>
              <a:rPr lang="pt-BR" dirty="0" err="1"/>
              <a:t>and</a:t>
            </a:r>
            <a:r>
              <a:rPr lang="pt-BR" dirty="0"/>
              <a:t> 2018:</a:t>
            </a:r>
          </a:p>
        </p:txBody>
      </p:sp>
      <p:graphicFrame>
        <p:nvGraphicFramePr>
          <p:cNvPr id="7" name="Chart 1" title="Chart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82624"/>
              </p:ext>
            </p:extLst>
          </p:nvPr>
        </p:nvGraphicFramePr>
        <p:xfrm>
          <a:off x="461553" y="191589"/>
          <a:ext cx="8116389" cy="423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1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02113"/>
          </a:xfrm>
          <a:prstGeom prst="rect">
            <a:avLst/>
          </a:prstGeom>
        </p:spPr>
      </p:pic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FND’s library – COORDCOM collection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84447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993159" y="2150849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Outreach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65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ctrTitle"/>
          </p:nvPr>
        </p:nvSpPr>
        <p:spPr>
          <a:xfrm>
            <a:off x="906050" y="1720750"/>
            <a:ext cx="7725202" cy="1454244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457200" rIns="457200" bIns="457200" anchor="ctr" anchorCtr="0">
            <a:spAutoFit/>
          </a:bodyPr>
          <a:lstStyle/>
          <a:p>
            <a:pPr lvl="0"/>
            <a:r>
              <a:rPr lang="pt-BR" dirty="0"/>
              <a:t>“... </a:t>
            </a:r>
            <a:r>
              <a:rPr lang="pt-BR" dirty="0" err="1"/>
              <a:t>act</a:t>
            </a:r>
            <a:r>
              <a:rPr lang="pt-BR" dirty="0"/>
              <a:t> as a </a:t>
            </a:r>
            <a:r>
              <a:rPr lang="pt-BR" dirty="0" err="1"/>
              <a:t>transforming</a:t>
            </a:r>
            <a:r>
              <a:rPr lang="pt-BR" dirty="0"/>
              <a:t> force.”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057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Outreach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68428" y="1202840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lvl="0"/>
            <a:r>
              <a:rPr lang="pt-BR" dirty="0"/>
              <a:t>1,863 </a:t>
            </a:r>
            <a:r>
              <a:rPr lang="pt-BR" dirty="0" err="1"/>
              <a:t>educational</a:t>
            </a:r>
            <a:r>
              <a:rPr lang="pt-BR" dirty="0"/>
              <a:t> </a:t>
            </a:r>
            <a:r>
              <a:rPr lang="pt-BR" dirty="0" err="1"/>
              <a:t>projects</a:t>
            </a:r>
            <a:r>
              <a:rPr lang="pt-BR" dirty="0"/>
              <a:t>, </a:t>
            </a:r>
            <a:r>
              <a:rPr lang="pt-BR" dirty="0" err="1"/>
              <a:t>artistic</a:t>
            </a:r>
            <a:r>
              <a:rPr lang="pt-BR" dirty="0"/>
              <a:t> </a:t>
            </a:r>
            <a:r>
              <a:rPr lang="pt-BR" dirty="0" err="1"/>
              <a:t>activities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courses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population</a:t>
            </a:r>
            <a:r>
              <a:rPr lang="pt-BR" dirty="0"/>
              <a:t>,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area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extension</a:t>
            </a:r>
            <a:r>
              <a:rPr lang="pt-BR" dirty="0"/>
              <a:t>;</a:t>
            </a:r>
          </a:p>
          <a:p>
            <a:pPr lvl="0"/>
            <a:r>
              <a:rPr lang="pt-BR" dirty="0"/>
              <a:t>SIAC –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 Week;</a:t>
            </a:r>
          </a:p>
          <a:p>
            <a:pPr lvl="0"/>
            <a:r>
              <a:rPr lang="pt-BR" dirty="0" err="1"/>
              <a:t>Inside</a:t>
            </a:r>
            <a:r>
              <a:rPr lang="pt-BR" dirty="0"/>
              <a:t> UFRJ.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199" y="4433100"/>
            <a:ext cx="2485701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Program</a:t>
            </a:r>
            <a:r>
              <a:rPr lang="pt-BR" sz="900" dirty="0"/>
              <a:t> </a:t>
            </a:r>
            <a:r>
              <a:rPr lang="pt-BR" sz="900" dirty="0" err="1"/>
              <a:t>linked</a:t>
            </a:r>
            <a:r>
              <a:rPr lang="pt-BR" sz="900" dirty="0"/>
              <a:t> </a:t>
            </a:r>
            <a:r>
              <a:rPr lang="pt-BR" sz="900" dirty="0" err="1"/>
              <a:t>to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Polytechnic</a:t>
            </a:r>
            <a:r>
              <a:rPr lang="pt-BR" sz="900" dirty="0"/>
              <a:t> </a:t>
            </a:r>
            <a:r>
              <a:rPr lang="pt-BR" sz="900" dirty="0" err="1"/>
              <a:t>School</a:t>
            </a:r>
            <a:r>
              <a:rPr lang="pt-BR" sz="900" dirty="0"/>
              <a:t> </a:t>
            </a:r>
            <a:r>
              <a:rPr lang="pt-BR" sz="900" dirty="0" err="1"/>
              <a:t>experiments</a:t>
            </a:r>
            <a:r>
              <a:rPr lang="pt-BR" sz="900" dirty="0"/>
              <a:t> </a:t>
            </a:r>
            <a:r>
              <a:rPr lang="pt-BR" sz="900" dirty="0" err="1"/>
              <a:t>with</a:t>
            </a:r>
            <a:r>
              <a:rPr lang="pt-BR" sz="900" dirty="0"/>
              <a:t> </a:t>
            </a:r>
            <a:r>
              <a:rPr lang="pt-BR" sz="900" dirty="0" err="1"/>
              <a:t>ways</a:t>
            </a:r>
            <a:r>
              <a:rPr lang="pt-BR" sz="900" dirty="0"/>
              <a:t> </a:t>
            </a:r>
            <a:r>
              <a:rPr lang="pt-BR" sz="900" dirty="0" err="1"/>
              <a:t>to</a:t>
            </a:r>
            <a:r>
              <a:rPr lang="pt-BR" sz="900" dirty="0"/>
              <a:t> reuse food </a:t>
            </a:r>
            <a:r>
              <a:rPr lang="pt-BR" sz="900" dirty="0" err="1"/>
              <a:t>left</a:t>
            </a:r>
            <a:r>
              <a:rPr lang="pt-BR" sz="900" dirty="0"/>
              <a:t> over </a:t>
            </a:r>
            <a:r>
              <a:rPr lang="pt-BR" sz="900" dirty="0" err="1"/>
              <a:t>from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University</a:t>
            </a:r>
            <a:r>
              <a:rPr lang="pt-BR" sz="900" dirty="0"/>
              <a:t> </a:t>
            </a:r>
            <a:r>
              <a:rPr lang="pt-BR" sz="900" dirty="0" err="1"/>
              <a:t>Restaurant</a:t>
            </a:r>
            <a:r>
              <a:rPr lang="pt-BR" sz="900" dirty="0"/>
              <a:t> - </a:t>
            </a:r>
            <a:r>
              <a:rPr lang="pt-BR" sz="900" dirty="0" err="1"/>
              <a:t>by</a:t>
            </a:r>
            <a:r>
              <a:rPr lang="pt-BR" sz="900" dirty="0"/>
              <a:t> Raphael </a:t>
            </a:r>
            <a:r>
              <a:rPr lang="pt-BR" sz="900" dirty="0" err="1"/>
              <a:t>Pizzino</a:t>
            </a:r>
            <a:endParaRPr lang="en"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/>
      </p:pic>
    </p:spTree>
    <p:extLst>
      <p:ext uri="{BB962C8B-B14F-4D97-AF65-F5344CB8AC3E}">
        <p14:creationId xmlns:p14="http://schemas.microsoft.com/office/powerpoint/2010/main" val="1924020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SIAc</a:t>
            </a:r>
            <a:r>
              <a:rPr lang="en" dirty="0"/>
              <a:t> – Integration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50398" y="1041762"/>
            <a:ext cx="3329502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pt-BR" dirty="0"/>
              <a:t>The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 Week </a:t>
            </a:r>
            <a:r>
              <a:rPr lang="pt-BR" dirty="0" err="1"/>
              <a:t>aims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ensure</a:t>
            </a:r>
            <a:r>
              <a:rPr lang="pt-BR" dirty="0"/>
              <a:t> a </a:t>
            </a:r>
            <a:r>
              <a:rPr lang="pt-BR" dirty="0" err="1"/>
              <a:t>space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collective</a:t>
            </a:r>
            <a:r>
              <a:rPr lang="pt-BR" dirty="0"/>
              <a:t> </a:t>
            </a:r>
            <a:r>
              <a:rPr lang="pt-BR" dirty="0" err="1"/>
              <a:t>construction</a:t>
            </a:r>
            <a:r>
              <a:rPr lang="pt-BR" dirty="0"/>
              <a:t>, </a:t>
            </a:r>
            <a:r>
              <a:rPr lang="pt-BR" b="1" dirty="0" err="1"/>
              <a:t>defense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public</a:t>
            </a:r>
            <a:r>
              <a:rPr lang="pt-BR" b="1" dirty="0"/>
              <a:t> </a:t>
            </a:r>
            <a:r>
              <a:rPr lang="pt-BR" b="1" dirty="0" err="1"/>
              <a:t>education</a:t>
            </a:r>
            <a:r>
              <a:rPr lang="pt-BR" dirty="0"/>
              <a:t>, </a:t>
            </a:r>
            <a:r>
              <a:rPr lang="pt-BR" dirty="0" err="1"/>
              <a:t>valorization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Science </a:t>
            </a:r>
            <a:r>
              <a:rPr lang="pt-BR" dirty="0" err="1"/>
              <a:t>and</a:t>
            </a:r>
            <a:r>
              <a:rPr lang="pt-BR" dirty="0"/>
              <a:t> Technology,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Culture for </a:t>
            </a:r>
            <a:r>
              <a:rPr lang="pt-BR" dirty="0" err="1"/>
              <a:t>the</a:t>
            </a:r>
            <a:r>
              <a:rPr lang="pt-BR" dirty="0"/>
              <a:t> </a:t>
            </a:r>
            <a:r>
              <a:rPr lang="pt-BR" b="1" dirty="0" err="1"/>
              <a:t>development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country</a:t>
            </a:r>
            <a:r>
              <a:rPr lang="pt-BR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199" y="4433100"/>
            <a:ext cx="2485701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Elementary</a:t>
            </a:r>
            <a:r>
              <a:rPr lang="pt-BR" sz="900" dirty="0"/>
              <a:t> </a:t>
            </a:r>
            <a:r>
              <a:rPr lang="pt-BR" sz="900" dirty="0" err="1"/>
              <a:t>school</a:t>
            </a:r>
            <a:r>
              <a:rPr lang="pt-BR" sz="900" dirty="0"/>
              <a:t> </a:t>
            </a:r>
            <a:r>
              <a:rPr lang="pt-BR" sz="900" dirty="0" err="1"/>
              <a:t>student</a:t>
            </a:r>
            <a:r>
              <a:rPr lang="pt-BR" sz="900" dirty="0"/>
              <a:t> </a:t>
            </a:r>
            <a:r>
              <a:rPr lang="pt-BR" sz="900" dirty="0" err="1"/>
              <a:t>participating</a:t>
            </a:r>
            <a:r>
              <a:rPr lang="pt-BR" sz="900" dirty="0"/>
              <a:t> in </a:t>
            </a:r>
            <a:r>
              <a:rPr lang="pt-BR" sz="900" dirty="0" err="1"/>
              <a:t>an</a:t>
            </a:r>
            <a:r>
              <a:rPr lang="pt-BR" sz="900" dirty="0"/>
              <a:t> </a:t>
            </a:r>
            <a:r>
              <a:rPr lang="pt-BR" sz="900" dirty="0" err="1"/>
              <a:t>outreach</a:t>
            </a:r>
            <a:r>
              <a:rPr lang="pt-BR" sz="900" dirty="0"/>
              <a:t> </a:t>
            </a:r>
            <a:r>
              <a:rPr lang="pt-BR" sz="900" dirty="0" err="1"/>
              <a:t>event</a:t>
            </a:r>
            <a:r>
              <a:rPr lang="pt-BR" sz="900" dirty="0"/>
              <a:t> – </a:t>
            </a:r>
            <a:r>
              <a:rPr lang="pt-BR" sz="900" dirty="0" err="1"/>
              <a:t>By</a:t>
            </a:r>
            <a:r>
              <a:rPr lang="pt-BR" sz="900" dirty="0"/>
              <a:t> Diogo Vasconcellos.</a:t>
            </a:r>
            <a:endParaRPr lang="en" sz="900" dirty="0"/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ramonmarins\Desktop\cropped-logo-SIAc-2020-horizontal-preto-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3291" y="2871870"/>
            <a:ext cx="894079" cy="8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91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Event “Inside UFRJ”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881641" y="1054795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pt-BR" dirty="0"/>
              <a:t>The </a:t>
            </a:r>
            <a:r>
              <a:rPr lang="pt-BR" dirty="0" err="1"/>
              <a:t>event</a:t>
            </a:r>
            <a:r>
              <a:rPr lang="pt-BR" dirty="0"/>
              <a:t> </a:t>
            </a:r>
            <a:r>
              <a:rPr lang="pt-BR" dirty="0" err="1"/>
              <a:t>aims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present</a:t>
            </a:r>
            <a:r>
              <a:rPr lang="pt-BR" dirty="0"/>
              <a:t>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institution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who</a:t>
            </a:r>
            <a:r>
              <a:rPr lang="pt-BR" dirty="0"/>
              <a:t> </a:t>
            </a:r>
            <a:r>
              <a:rPr lang="pt-BR" dirty="0" err="1"/>
              <a:t>want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enter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interested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scientific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cultural </a:t>
            </a:r>
            <a:r>
              <a:rPr lang="pt-BR" dirty="0" err="1"/>
              <a:t>production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Federal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Rio de Janeiro.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72415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900" dirty="0" err="1"/>
              <a:t>Inside</a:t>
            </a:r>
            <a:r>
              <a:rPr lang="pt-BR" sz="900"/>
              <a:t> UFRJ </a:t>
            </a:r>
            <a:r>
              <a:rPr lang="pt-BR" sz="900" dirty="0"/>
              <a:t>– </a:t>
            </a:r>
            <a:r>
              <a:rPr lang="pt-BR" sz="900" dirty="0" err="1"/>
              <a:t>by</a:t>
            </a:r>
            <a:r>
              <a:rPr lang="pt-BR" sz="900" dirty="0"/>
              <a:t> Raphael </a:t>
            </a:r>
            <a:r>
              <a:rPr lang="pt-BR" sz="900" dirty="0" err="1"/>
              <a:t>Pizzino</a:t>
            </a:r>
            <a:r>
              <a:rPr lang="pt-BR" sz="900" dirty="0"/>
              <a:t>.</a:t>
            </a:r>
            <a:endParaRPr lang="en"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3800" y="-1"/>
            <a:ext cx="4570200" cy="5143500"/>
          </a:xfrm>
        </p:spPr>
      </p:pic>
      <p:pic>
        <p:nvPicPr>
          <p:cNvPr id="5122" name="Picture 2" descr="ICONE CONHECEN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955" y="2850971"/>
            <a:ext cx="1382326" cy="8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73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1001866" y="2168267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International Relations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27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International Relations | Associations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77136" y="1228966"/>
            <a:ext cx="7201276" cy="260199"/>
          </a:xfrm>
        </p:spPr>
        <p:txBody>
          <a:bodyPr/>
          <a:lstStyle/>
          <a:p>
            <a:pPr marL="158750" indent="0">
              <a:buNone/>
            </a:pPr>
            <a:r>
              <a:rPr lang="pt-BR" dirty="0"/>
              <a:t>UFRJ </a:t>
            </a:r>
            <a:r>
              <a:rPr lang="pt-BR" dirty="0" err="1"/>
              <a:t>participates</a:t>
            </a:r>
            <a:r>
              <a:rPr lang="pt-BR" dirty="0"/>
              <a:t> as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effective</a:t>
            </a:r>
            <a:r>
              <a:rPr lang="pt-BR" dirty="0"/>
              <a:t> </a:t>
            </a:r>
            <a:r>
              <a:rPr lang="pt-BR" dirty="0" err="1"/>
              <a:t>member</a:t>
            </a:r>
            <a:r>
              <a:rPr lang="pt-BR" dirty="0"/>
              <a:t> in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associations</a:t>
            </a:r>
            <a:r>
              <a:rPr lang="pt-BR" dirty="0"/>
              <a:t>. </a:t>
            </a:r>
          </a:p>
        </p:txBody>
      </p:sp>
      <p:pic>
        <p:nvPicPr>
          <p:cNvPr id="5" name="Picture 2" descr="C:\Users\ramonmarins\Desktop\rear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081" y="3059333"/>
            <a:ext cx="890171" cy="8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monmarins\Desktop\ou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401" y="3073509"/>
            <a:ext cx="861819" cy="8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amonmarins\Desktop\tordesilha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508" y="2933402"/>
            <a:ext cx="1142032" cy="11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amonmarins\Desktop\gcub-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90" y="3117190"/>
            <a:ext cx="774457" cy="7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amonmarins\Desktop\faubai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935" y="1526610"/>
            <a:ext cx="843116" cy="8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ramonmarins\Desktop\aulp-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796" y="1481743"/>
            <a:ext cx="932851" cy="93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ramonmarins\Desktop\augm-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390" y="1622822"/>
            <a:ext cx="650693" cy="6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ramonmarins\Desktop\AUF-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90" y="1560940"/>
            <a:ext cx="774457" cy="7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ramonmarins\Desktop\udual-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429" y="3077111"/>
            <a:ext cx="854615" cy="8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ramonmarins\Desktop\magalhaes-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113" y="3117190"/>
            <a:ext cx="774457" cy="7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AU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392" y="1735049"/>
            <a:ext cx="1657798" cy="4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ço Reservado para Texto 1"/>
          <p:cNvSpPr>
            <a:spLocks noGrp="1"/>
          </p:cNvSpPr>
          <p:nvPr>
            <p:ph type="body" idx="1"/>
          </p:nvPr>
        </p:nvSpPr>
        <p:spPr>
          <a:xfrm>
            <a:off x="600280" y="2320300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Francophonie</a:t>
            </a:r>
            <a:r>
              <a:rPr lang="pt-BR" sz="900" dirty="0"/>
              <a:t> </a:t>
            </a:r>
            <a:r>
              <a:rPr lang="pt-BR" sz="900" dirty="0" err="1"/>
              <a:t>University</a:t>
            </a:r>
            <a:r>
              <a:rPr lang="pt-BR" sz="900" dirty="0"/>
              <a:t> </a:t>
            </a:r>
            <a:r>
              <a:rPr lang="pt-BR" sz="900" dirty="0" err="1"/>
              <a:t>Agency</a:t>
            </a:r>
            <a:endParaRPr lang="pt-BR" sz="900" dirty="0"/>
          </a:p>
        </p:txBody>
      </p:sp>
      <p:sp>
        <p:nvSpPr>
          <p:cNvPr id="17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062857" y="2414594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Montevideo </a:t>
            </a:r>
            <a:r>
              <a:rPr lang="pt-BR" sz="900" dirty="0" err="1"/>
              <a:t>Group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18" name="Espaço Reservado para Texto 1"/>
          <p:cNvSpPr>
            <a:spLocks noGrp="1"/>
          </p:cNvSpPr>
          <p:nvPr>
            <p:ph type="body" idx="1"/>
          </p:nvPr>
        </p:nvSpPr>
        <p:spPr>
          <a:xfrm>
            <a:off x="2188104" y="2329826"/>
            <a:ext cx="1865951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African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19" name="Espaço Reservado para Texto 1"/>
          <p:cNvSpPr>
            <a:spLocks noGrp="1"/>
          </p:cNvSpPr>
          <p:nvPr>
            <p:ph type="body" idx="1"/>
          </p:nvPr>
        </p:nvSpPr>
        <p:spPr>
          <a:xfrm>
            <a:off x="5886076" y="3898909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/>
              <a:t>Magalhães Network</a:t>
            </a:r>
          </a:p>
        </p:txBody>
      </p:sp>
      <p:sp>
        <p:nvSpPr>
          <p:cNvPr id="20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300690" y="3920663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Interamerican</a:t>
            </a:r>
            <a:r>
              <a:rPr lang="pt-BR" sz="900" dirty="0"/>
              <a:t> </a:t>
            </a:r>
            <a:r>
              <a:rPr lang="pt-BR" sz="900" dirty="0" err="1"/>
              <a:t>University</a:t>
            </a:r>
            <a:r>
              <a:rPr lang="pt-BR" sz="900" dirty="0"/>
              <a:t> </a:t>
            </a:r>
            <a:r>
              <a:rPr lang="pt-BR" sz="900" dirty="0" err="1"/>
              <a:t>Organization</a:t>
            </a:r>
            <a:endParaRPr lang="pt-BR" sz="900" dirty="0"/>
          </a:p>
        </p:txBody>
      </p:sp>
      <p:sp>
        <p:nvSpPr>
          <p:cNvPr id="21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111471" y="3897425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/>
              <a:t>Union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Latin</a:t>
            </a:r>
            <a:r>
              <a:rPr lang="pt-BR" sz="900" dirty="0"/>
              <a:t> </a:t>
            </a:r>
            <a:r>
              <a:rPr lang="pt-BR" sz="900" dirty="0" err="1"/>
              <a:t>America</a:t>
            </a:r>
            <a:r>
              <a:rPr lang="pt-BR" sz="900" dirty="0"/>
              <a:t> </a:t>
            </a:r>
            <a:r>
              <a:rPr lang="pt-BR" sz="900" dirty="0" err="1"/>
              <a:t>and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Caribbean</a:t>
            </a:r>
            <a:endParaRPr lang="pt-BR" sz="900" dirty="0"/>
          </a:p>
        </p:txBody>
      </p:sp>
      <p:sp>
        <p:nvSpPr>
          <p:cNvPr id="2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969386" y="3904516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Todesilhas</a:t>
            </a:r>
            <a:r>
              <a:rPr lang="pt-BR" sz="900" dirty="0"/>
              <a:t> </a:t>
            </a:r>
            <a:r>
              <a:rPr lang="pt-BR" sz="900" dirty="0" err="1"/>
              <a:t>Group</a:t>
            </a:r>
            <a:endParaRPr lang="pt-BR" sz="900" dirty="0"/>
          </a:p>
        </p:txBody>
      </p:sp>
      <p:sp>
        <p:nvSpPr>
          <p:cNvPr id="23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537220" y="3905599"/>
            <a:ext cx="1598696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/>
              <a:t>Network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International</a:t>
            </a:r>
            <a:r>
              <a:rPr lang="pt-BR" sz="900" dirty="0"/>
              <a:t> </a:t>
            </a:r>
            <a:r>
              <a:rPr lang="pt-BR" sz="900" dirty="0" err="1"/>
              <a:t>Advisory</a:t>
            </a:r>
            <a:r>
              <a:rPr lang="pt-BR" sz="900" dirty="0"/>
              <a:t> Services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Higher</a:t>
            </a:r>
            <a:r>
              <a:rPr lang="pt-BR" sz="900" dirty="0"/>
              <a:t> </a:t>
            </a:r>
            <a:r>
              <a:rPr lang="pt-BR" sz="900" dirty="0" err="1"/>
              <a:t>Education</a:t>
            </a:r>
            <a:r>
              <a:rPr lang="pt-BR" sz="900" dirty="0"/>
              <a:t> </a:t>
            </a:r>
            <a:r>
              <a:rPr lang="pt-BR" sz="900" dirty="0" err="1"/>
              <a:t>Institutions</a:t>
            </a:r>
            <a:r>
              <a:rPr lang="pt-BR" sz="900" dirty="0"/>
              <a:t> in Rio</a:t>
            </a:r>
          </a:p>
        </p:txBody>
      </p:sp>
      <p:sp>
        <p:nvSpPr>
          <p:cNvPr id="24" name="Espaço Reservado para Texto 1"/>
          <p:cNvSpPr>
            <a:spLocks noGrp="1"/>
          </p:cNvSpPr>
          <p:nvPr>
            <p:ph type="body" idx="1"/>
          </p:nvPr>
        </p:nvSpPr>
        <p:spPr>
          <a:xfrm>
            <a:off x="5697221" y="2380753"/>
            <a:ext cx="1448275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Portuguese</a:t>
            </a:r>
            <a:r>
              <a:rPr lang="pt-BR" sz="900" dirty="0"/>
              <a:t> </a:t>
            </a:r>
            <a:r>
              <a:rPr lang="pt-BR" sz="900" dirty="0" err="1"/>
              <a:t>Language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2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89289" y="3902976"/>
            <a:ext cx="1870258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International</a:t>
            </a:r>
            <a:r>
              <a:rPr lang="pt-BR" sz="900" dirty="0"/>
              <a:t> </a:t>
            </a:r>
            <a:r>
              <a:rPr lang="pt-BR" sz="900" dirty="0" err="1"/>
              <a:t>Cooperation</a:t>
            </a:r>
            <a:r>
              <a:rPr lang="pt-BR" sz="900" dirty="0"/>
              <a:t> </a:t>
            </a:r>
            <a:r>
              <a:rPr lang="pt-BR" sz="900" dirty="0" err="1"/>
              <a:t>Group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Brazilian</a:t>
            </a:r>
            <a:r>
              <a:rPr lang="pt-BR" sz="900" dirty="0"/>
              <a:t> </a:t>
            </a:r>
            <a:r>
              <a:rPr lang="pt-BR" sz="900" dirty="0" err="1"/>
              <a:t>Universities</a:t>
            </a:r>
            <a:endParaRPr lang="pt-BR" sz="900" dirty="0"/>
          </a:p>
        </p:txBody>
      </p:sp>
      <p:sp>
        <p:nvSpPr>
          <p:cNvPr id="26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159125" y="2352815"/>
            <a:ext cx="1544992" cy="260199"/>
          </a:xfrm>
        </p:spPr>
        <p:txBody>
          <a:bodyPr>
            <a:noAutofit/>
          </a:bodyPr>
          <a:lstStyle/>
          <a:p>
            <a:pPr marL="158750" indent="0" algn="ctr">
              <a:buNone/>
            </a:pPr>
            <a:r>
              <a:rPr lang="pt-BR" sz="900" dirty="0" err="1"/>
              <a:t>Brazilian</a:t>
            </a:r>
            <a:r>
              <a:rPr lang="pt-BR" sz="900" dirty="0"/>
              <a:t> </a:t>
            </a:r>
            <a:r>
              <a:rPr lang="pt-BR" sz="900" dirty="0" err="1"/>
              <a:t>Association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International</a:t>
            </a:r>
            <a:r>
              <a:rPr lang="pt-BR" sz="900" dirty="0"/>
              <a:t> </a:t>
            </a:r>
            <a:r>
              <a:rPr lang="pt-BR" sz="900" dirty="0" err="1"/>
              <a:t>Education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0485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1008864" y="2150851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Created to be a benchmark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Partners</a:t>
            </a:r>
            <a:endParaRPr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1"/>
          </p:nvPr>
        </p:nvSpPr>
        <p:spPr>
          <a:xfrm>
            <a:off x="723525" y="1199575"/>
            <a:ext cx="3231600" cy="2916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158750" indent="0">
              <a:buNone/>
            </a:pPr>
            <a:r>
              <a:rPr lang="pt-BR" dirty="0"/>
              <a:t>In </a:t>
            </a:r>
            <a:r>
              <a:rPr lang="pt-BR" dirty="0" err="1"/>
              <a:t>addition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associations</a:t>
            </a:r>
            <a:r>
              <a:rPr lang="pt-BR" dirty="0"/>
              <a:t>, UFRJ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maintains</a:t>
            </a:r>
            <a:r>
              <a:rPr lang="pt-BR" dirty="0"/>
              <a:t> </a:t>
            </a:r>
            <a:r>
              <a:rPr lang="pt-BR" dirty="0" err="1"/>
              <a:t>partnerships</a:t>
            </a:r>
            <a:r>
              <a:rPr lang="pt-BR" dirty="0"/>
              <a:t> in </a:t>
            </a:r>
            <a:r>
              <a:rPr lang="pt-BR" dirty="0" err="1"/>
              <a:t>programs</a:t>
            </a:r>
            <a:r>
              <a:rPr lang="pt-BR" dirty="0"/>
              <a:t> </a:t>
            </a:r>
            <a:r>
              <a:rPr lang="pt-BR" dirty="0" err="1"/>
              <a:t>such</a:t>
            </a:r>
            <a:r>
              <a:rPr lang="pt-BR" dirty="0"/>
              <a:t> as </a:t>
            </a:r>
            <a:r>
              <a:rPr lang="pt-BR" b="1" dirty="0"/>
              <a:t>Erasmus+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/>
              <a:t>Santander Universidades</a:t>
            </a:r>
            <a:r>
              <a:rPr lang="pt-BR" dirty="0"/>
              <a:t>, 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mention</a:t>
            </a:r>
            <a:r>
              <a:rPr lang="pt-BR" dirty="0"/>
              <a:t> </a:t>
            </a:r>
            <a:r>
              <a:rPr lang="pt-BR" b="1" dirty="0"/>
              <a:t>more </a:t>
            </a:r>
            <a:r>
              <a:rPr lang="pt-BR" b="1" dirty="0" err="1"/>
              <a:t>than</a:t>
            </a:r>
            <a:r>
              <a:rPr lang="pt-BR" b="1" dirty="0"/>
              <a:t> 200 bilateral </a:t>
            </a:r>
            <a:r>
              <a:rPr lang="pt-BR" b="1" dirty="0" err="1"/>
              <a:t>agreements</a:t>
            </a:r>
            <a:r>
              <a:rPr lang="pt-BR" b="1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institutions</a:t>
            </a:r>
            <a:r>
              <a:rPr lang="pt-BR" dirty="0"/>
              <a:t> </a:t>
            </a:r>
            <a:r>
              <a:rPr lang="pt-BR" dirty="0" err="1"/>
              <a:t>around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world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guarantee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partnerships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exchange</a:t>
            </a:r>
            <a:r>
              <a:rPr lang="pt-BR" dirty="0"/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Welcome day – Presenting UFRJ to foreign exchange students.</a:t>
            </a: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249987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International Relations| Terms of Agreements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03262" y="1185423"/>
            <a:ext cx="7201276" cy="2916900"/>
          </a:xfrm>
        </p:spPr>
        <p:txBody>
          <a:bodyPr/>
          <a:lstStyle/>
          <a:p>
            <a:pPr marL="158750" indent="0">
              <a:buNone/>
            </a:pPr>
            <a:r>
              <a:rPr lang="pt-BR" dirty="0" err="1"/>
              <a:t>Although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terms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cooperation</a:t>
            </a:r>
            <a:r>
              <a:rPr lang="pt-BR" dirty="0"/>
              <a:t> </a:t>
            </a:r>
            <a:r>
              <a:rPr lang="pt-BR" dirty="0" err="1"/>
              <a:t>agreements</a:t>
            </a:r>
            <a:r>
              <a:rPr lang="pt-BR" dirty="0"/>
              <a:t> </a:t>
            </a:r>
            <a:r>
              <a:rPr lang="pt-BR" dirty="0" err="1"/>
              <a:t>vary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another</a:t>
            </a:r>
            <a:r>
              <a:rPr lang="pt-BR" dirty="0"/>
              <a:t>, in general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guarantee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UFRJ </a:t>
            </a:r>
            <a:r>
              <a:rPr lang="pt-BR" dirty="0" err="1"/>
              <a:t>students</a:t>
            </a:r>
            <a:r>
              <a:rPr lang="pt-BR" dirty="0"/>
              <a:t>:</a:t>
            </a:r>
          </a:p>
          <a:p>
            <a:pPr marL="158750" indent="0">
              <a:buNone/>
            </a:pPr>
            <a:endParaRPr lang="pt-BR" dirty="0"/>
          </a:p>
          <a:p>
            <a:r>
              <a:rPr lang="pt-BR" dirty="0"/>
              <a:t>do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pay</a:t>
            </a:r>
            <a:r>
              <a:rPr lang="pt-BR" dirty="0"/>
              <a:t> </a:t>
            </a:r>
            <a:r>
              <a:rPr lang="pt-BR" dirty="0" err="1"/>
              <a:t>tuition</a:t>
            </a:r>
            <a:r>
              <a:rPr lang="pt-BR" dirty="0"/>
              <a:t> </a:t>
            </a:r>
            <a:r>
              <a:rPr lang="pt-BR" dirty="0" err="1"/>
              <a:t>fees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;</a:t>
            </a:r>
          </a:p>
          <a:p>
            <a:r>
              <a:rPr lang="pt-BR" dirty="0" err="1"/>
              <a:t>receive</a:t>
            </a:r>
            <a:r>
              <a:rPr lang="pt-BR" dirty="0"/>
              <a:t> a </a:t>
            </a:r>
            <a:r>
              <a:rPr lang="pt-BR" dirty="0" err="1"/>
              <a:t>student</a:t>
            </a:r>
            <a:r>
              <a:rPr lang="pt-BR" dirty="0"/>
              <a:t> visa in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passport</a:t>
            </a:r>
            <a:r>
              <a:rPr lang="pt-BR" dirty="0"/>
              <a:t>,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allows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enroll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stay</a:t>
            </a:r>
            <a:r>
              <a:rPr lang="pt-BR" dirty="0"/>
              <a:t> </a:t>
            </a:r>
            <a:r>
              <a:rPr lang="pt-BR" dirty="0" err="1"/>
              <a:t>abroad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necessary</a:t>
            </a:r>
            <a:r>
              <a:rPr lang="pt-BR" dirty="0"/>
              <a:t> </a:t>
            </a:r>
            <a:r>
              <a:rPr lang="pt-BR" dirty="0" err="1"/>
              <a:t>period</a:t>
            </a:r>
            <a:r>
              <a:rPr lang="pt-BR" dirty="0"/>
              <a:t>;</a:t>
            </a:r>
          </a:p>
          <a:p>
            <a:r>
              <a:rPr lang="pt-BR" dirty="0"/>
              <a:t>take </a:t>
            </a:r>
            <a:r>
              <a:rPr lang="pt-BR" dirty="0" err="1"/>
              <a:t>advantage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credits</a:t>
            </a:r>
            <a:r>
              <a:rPr lang="pt-BR" dirty="0"/>
              <a:t> </a:t>
            </a:r>
            <a:r>
              <a:rPr lang="pt-BR" dirty="0" err="1"/>
              <a:t>obtained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UFRJ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735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abroad in Rio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en" dirty="0"/>
              <a:t>Carnaval presentation in the hall of FAU’s building – By Nathalia Werneck.</a:t>
            </a:r>
            <a:endParaRPr lang="en" sz="800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33595" y="1176715"/>
            <a:ext cx="3231600" cy="2916900"/>
          </a:xfrm>
        </p:spPr>
        <p:txBody>
          <a:bodyPr/>
          <a:lstStyle/>
          <a:p>
            <a:r>
              <a:rPr lang="pt-BR" dirty="0"/>
              <a:t>5º </a:t>
            </a:r>
            <a:r>
              <a:rPr lang="pt-BR" dirty="0" err="1"/>
              <a:t>biggest</a:t>
            </a:r>
            <a:r>
              <a:rPr lang="pt-BR" dirty="0"/>
              <a:t> </a:t>
            </a:r>
            <a:r>
              <a:rPr lang="pt-BR" dirty="0" err="1"/>
              <a:t>tourist</a:t>
            </a:r>
            <a:r>
              <a:rPr lang="pt-BR" dirty="0"/>
              <a:t> </a:t>
            </a:r>
            <a:r>
              <a:rPr lang="pt-BR" dirty="0" err="1"/>
              <a:t>destination</a:t>
            </a:r>
            <a:r>
              <a:rPr lang="pt-BR" dirty="0"/>
              <a:t>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r>
              <a:rPr lang="pt-BR" dirty="0"/>
              <a:t>;</a:t>
            </a:r>
          </a:p>
          <a:p>
            <a:r>
              <a:rPr lang="pt-BR" dirty="0"/>
              <a:t>Tropical </a:t>
            </a:r>
            <a:r>
              <a:rPr lang="pt-BR" dirty="0" err="1"/>
              <a:t>climate</a:t>
            </a:r>
            <a:r>
              <a:rPr lang="pt-BR" dirty="0"/>
              <a:t>;</a:t>
            </a:r>
          </a:p>
          <a:p>
            <a:r>
              <a:rPr lang="pt-BR" dirty="0" err="1"/>
              <a:t>Vast</a:t>
            </a:r>
            <a:r>
              <a:rPr lang="pt-BR" dirty="0"/>
              <a:t> cultural </a:t>
            </a:r>
            <a:r>
              <a:rPr lang="pt-BR" dirty="0" err="1"/>
              <a:t>richness</a:t>
            </a:r>
            <a:r>
              <a:rPr lang="pt-BR" dirty="0"/>
              <a:t>;</a:t>
            </a:r>
          </a:p>
          <a:p>
            <a:r>
              <a:rPr lang="pt-BR" dirty="0" err="1"/>
              <a:t>Numerous</a:t>
            </a:r>
            <a:r>
              <a:rPr lang="pt-BR" dirty="0"/>
              <a:t> </a:t>
            </a:r>
            <a:r>
              <a:rPr lang="pt-BR" dirty="0" err="1"/>
              <a:t>leisure</a:t>
            </a:r>
            <a:r>
              <a:rPr lang="pt-BR" dirty="0"/>
              <a:t> </a:t>
            </a:r>
            <a:r>
              <a:rPr lang="pt-BR" dirty="0" err="1"/>
              <a:t>options</a:t>
            </a:r>
            <a:r>
              <a:rPr lang="pt-BR" dirty="0"/>
              <a:t>;</a:t>
            </a:r>
          </a:p>
          <a:p>
            <a:r>
              <a:rPr lang="pt-BR" dirty="0" err="1"/>
              <a:t>Circuit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artistic</a:t>
            </a:r>
            <a:r>
              <a:rPr lang="pt-BR" dirty="0"/>
              <a:t> tours;</a:t>
            </a:r>
          </a:p>
          <a:p>
            <a:r>
              <a:rPr lang="pt-BR" dirty="0" err="1"/>
              <a:t>Wide</a:t>
            </a:r>
            <a:r>
              <a:rPr lang="pt-BR" dirty="0"/>
              <a:t> </a:t>
            </a:r>
            <a:r>
              <a:rPr lang="pt-BR" dirty="0" err="1"/>
              <a:t>availability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commercial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;</a:t>
            </a:r>
          </a:p>
          <a:p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emergency</a:t>
            </a:r>
            <a:r>
              <a:rPr lang="pt-BR" dirty="0"/>
              <a:t> </a:t>
            </a:r>
            <a:r>
              <a:rPr lang="pt-BR" dirty="0" err="1"/>
              <a:t>service</a:t>
            </a:r>
            <a:r>
              <a:rPr lang="pt-BR" dirty="0"/>
              <a:t> for </a:t>
            </a:r>
            <a:r>
              <a:rPr lang="pt-BR" dirty="0" err="1"/>
              <a:t>foreign</a:t>
            </a:r>
            <a:r>
              <a:rPr lang="pt-BR" dirty="0"/>
              <a:t> </a:t>
            </a:r>
            <a:r>
              <a:rPr lang="pt-BR" dirty="0" err="1"/>
              <a:t>tourists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pPr marL="158750" indent="0">
              <a:buNone/>
            </a:pP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/>
      </p:pic>
    </p:spTree>
    <p:extLst>
      <p:ext uri="{BB962C8B-B14F-4D97-AF65-F5344CB8AC3E}">
        <p14:creationId xmlns:p14="http://schemas.microsoft.com/office/powerpoint/2010/main" val="651789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lvl="0"/>
            <a:r>
              <a:rPr lang="en" dirty="0"/>
              <a:t>International Relations | Exchange</a:t>
            </a:r>
            <a:endParaRPr dirty="0"/>
          </a:p>
        </p:txBody>
      </p: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03262" y="1185423"/>
            <a:ext cx="7201276" cy="2916900"/>
          </a:xfrm>
        </p:spPr>
        <p:txBody>
          <a:bodyPr/>
          <a:lstStyle/>
          <a:p>
            <a:pPr marL="158750" indent="0">
              <a:buNone/>
            </a:pPr>
            <a:r>
              <a:rPr lang="pt-BR" dirty="0"/>
              <a:t>UFRJ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accepts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offices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partner</a:t>
            </a:r>
            <a:r>
              <a:rPr lang="pt-BR" b="1" dirty="0"/>
              <a:t> </a:t>
            </a:r>
            <a:r>
              <a:rPr lang="pt-BR" b="1" dirty="0" err="1"/>
              <a:t>institutions</a:t>
            </a:r>
            <a:r>
              <a:rPr lang="pt-BR" dirty="0"/>
              <a:t>. </a:t>
            </a:r>
          </a:p>
          <a:p>
            <a:pPr marL="158750" indent="0">
              <a:buNone/>
            </a:pPr>
            <a:endParaRPr lang="pt-BR" dirty="0"/>
          </a:p>
          <a:p>
            <a:pPr marL="158750" indent="0">
              <a:buNone/>
            </a:pPr>
            <a:r>
              <a:rPr lang="pt-BR" dirty="0"/>
              <a:t>UFRJ </a:t>
            </a:r>
            <a:r>
              <a:rPr lang="pt-BR" dirty="0" err="1"/>
              <a:t>guarantees</a:t>
            </a:r>
            <a:r>
              <a:rPr lang="pt-BR" dirty="0"/>
              <a:t> </a:t>
            </a:r>
            <a:r>
              <a:rPr lang="pt-BR" dirty="0" err="1"/>
              <a:t>exchange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:</a:t>
            </a:r>
          </a:p>
          <a:p>
            <a:endParaRPr lang="pt-BR" dirty="0"/>
          </a:p>
          <a:p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;</a:t>
            </a:r>
          </a:p>
          <a:p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Portuguese</a:t>
            </a:r>
            <a:r>
              <a:rPr lang="pt-BR" dirty="0"/>
              <a:t> classes;</a:t>
            </a:r>
          </a:p>
          <a:p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restaurant</a:t>
            </a:r>
            <a:r>
              <a:rPr lang="pt-BR" dirty="0"/>
              <a:t>;</a:t>
            </a:r>
          </a:p>
          <a:p>
            <a:r>
              <a:rPr lang="pt-BR" dirty="0"/>
              <a:t>Buddy </a:t>
            </a:r>
            <a:r>
              <a:rPr lang="pt-BR" dirty="0" err="1"/>
              <a:t>program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110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1"/>
          </p:nvPr>
        </p:nvSpPr>
        <p:spPr>
          <a:xfrm>
            <a:off x="1838469" y="4441646"/>
            <a:ext cx="3861575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I </a:t>
            </a:r>
            <a:r>
              <a:rPr lang="en-GB" sz="900" dirty="0"/>
              <a:t>Foreign Student Integration Week </a:t>
            </a:r>
            <a:r>
              <a:rPr lang="en" sz="900" dirty="0"/>
              <a:t>- 2022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887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208381" y="4509752"/>
            <a:ext cx="1958100" cy="6337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/>
              <a:t>internacional.ufrj.br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UFRJ | Created to be a benchmark</a:t>
            </a:r>
            <a:endParaRPr dirty="0"/>
          </a:p>
        </p:txBody>
      </p:sp>
      <p:sp>
        <p:nvSpPr>
          <p:cNvPr id="162" name="Google Shape;162;p14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pt-BR" dirty="0"/>
              <a:t>It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official</a:t>
            </a:r>
            <a:r>
              <a:rPr lang="pt-BR" dirty="0"/>
              <a:t> </a:t>
            </a:r>
            <a:r>
              <a:rPr lang="pt-BR" dirty="0" err="1"/>
              <a:t>institution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country, </a:t>
            </a:r>
            <a:r>
              <a:rPr lang="pt-BR" dirty="0" err="1"/>
              <a:t>operating</a:t>
            </a:r>
            <a:r>
              <a:rPr lang="pt-BR" dirty="0"/>
              <a:t> as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Polytechnic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</a:t>
            </a:r>
            <a:r>
              <a:rPr lang="pt-BR" dirty="0" err="1"/>
              <a:t>since</a:t>
            </a:r>
            <a:r>
              <a:rPr lang="pt-BR" dirty="0"/>
              <a:t> 1792. In 1920, it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incorporated</a:t>
            </a:r>
            <a:r>
              <a:rPr lang="pt-BR" dirty="0"/>
              <a:t> as a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mission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being</a:t>
            </a:r>
            <a:r>
              <a:rPr lang="pt-BR" dirty="0"/>
              <a:t> a benchmark for </a:t>
            </a:r>
            <a:r>
              <a:rPr lang="pt-BR" dirty="0" err="1"/>
              <a:t>existing</a:t>
            </a:r>
            <a:r>
              <a:rPr lang="pt-BR" dirty="0"/>
              <a:t>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institutions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even</a:t>
            </a:r>
            <a:r>
              <a:rPr lang="pt-BR" dirty="0"/>
              <a:t> for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created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future.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dirty="0"/>
              <a:t>Its </a:t>
            </a:r>
            <a:r>
              <a:rPr lang="pt-BR" dirty="0" err="1"/>
              <a:t>mission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contribute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scientific</a:t>
            </a:r>
            <a:r>
              <a:rPr lang="pt-BR" dirty="0"/>
              <a:t>, </a:t>
            </a:r>
            <a:r>
              <a:rPr lang="pt-BR" dirty="0" err="1"/>
              <a:t>technological</a:t>
            </a:r>
            <a:r>
              <a:rPr lang="pt-BR" dirty="0"/>
              <a:t>, </a:t>
            </a:r>
            <a:r>
              <a:rPr lang="pt-BR" dirty="0" err="1"/>
              <a:t>artistic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cultural </a:t>
            </a:r>
            <a:r>
              <a:rPr lang="pt-BR" dirty="0" err="1"/>
              <a:t>advancement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its </a:t>
            </a:r>
            <a:r>
              <a:rPr lang="pt-BR" dirty="0" err="1"/>
              <a:t>teaching</a:t>
            </a:r>
            <a:r>
              <a:rPr lang="pt-BR" dirty="0"/>
              <a:t>,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outreach</a:t>
            </a:r>
            <a:r>
              <a:rPr lang="pt-BR" dirty="0"/>
              <a:t> </a:t>
            </a:r>
            <a:r>
              <a:rPr lang="pt-BR" dirty="0" err="1"/>
              <a:t>activities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promote</a:t>
            </a:r>
            <a:r>
              <a:rPr lang="pt-BR" dirty="0"/>
              <a:t> a fair, </a:t>
            </a:r>
            <a:r>
              <a:rPr lang="pt-BR" dirty="0" err="1"/>
              <a:t>democratic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egalitarian</a:t>
            </a:r>
            <a:r>
              <a:rPr lang="pt-BR" dirty="0"/>
              <a:t> </a:t>
            </a:r>
            <a:r>
              <a:rPr lang="pt-BR" dirty="0" err="1"/>
              <a:t>society</a:t>
            </a:r>
            <a:r>
              <a:rPr lang="pt-BR" dirty="0"/>
              <a:t>.</a:t>
            </a:r>
          </a:p>
          <a:p>
            <a:pPr marL="0" lvl="0" indent="0">
              <a:spcAft>
                <a:spcPts val="1000"/>
              </a:spcAft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subTitle" idx="1"/>
          </p:nvPr>
        </p:nvSpPr>
        <p:spPr>
          <a:xfrm>
            <a:off x="1881200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900" dirty="0"/>
              <a:t>On the left – </a:t>
            </a:r>
            <a:r>
              <a:rPr lang="pt-BR" sz="900" dirty="0" err="1"/>
              <a:t>Corridor</a:t>
            </a:r>
            <a:r>
              <a:rPr lang="pt-BR" sz="900" dirty="0"/>
              <a:t>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the</a:t>
            </a:r>
            <a:r>
              <a:rPr lang="pt-BR" sz="900" dirty="0"/>
              <a:t> </a:t>
            </a:r>
            <a:r>
              <a:rPr lang="pt-BR" sz="900" dirty="0" err="1"/>
              <a:t>old</a:t>
            </a:r>
            <a:r>
              <a:rPr lang="pt-BR" sz="900" dirty="0"/>
              <a:t> </a:t>
            </a:r>
            <a:r>
              <a:rPr lang="pt-BR" sz="900" dirty="0" err="1"/>
              <a:t>Polytechnic</a:t>
            </a:r>
            <a:r>
              <a:rPr lang="pt-BR" sz="900" dirty="0"/>
              <a:t> </a:t>
            </a:r>
            <a:r>
              <a:rPr lang="pt-BR" sz="900" dirty="0" err="1"/>
              <a:t>School</a:t>
            </a:r>
            <a:r>
              <a:rPr lang="pt-BR" sz="900" dirty="0"/>
              <a:t> Building - </a:t>
            </a:r>
            <a:r>
              <a:rPr lang="pt-BR" sz="900" dirty="0" err="1"/>
              <a:t>by</a:t>
            </a:r>
            <a:r>
              <a:rPr lang="pt-BR" sz="900" dirty="0"/>
              <a:t> Diogo Vasconcelos.</a:t>
            </a:r>
            <a:endParaRPr sz="900"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4"/>
          </p:nvPr>
        </p:nvSpPr>
        <p:spPr>
          <a:xfrm>
            <a:off x="3629975" y="4433100"/>
            <a:ext cx="1612500" cy="480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900" dirty="0"/>
              <a:t>On the right – </a:t>
            </a:r>
            <a:r>
              <a:rPr lang="en-GB" sz="900" dirty="0"/>
              <a:t>Library of the National Law School</a:t>
            </a:r>
            <a:r>
              <a:rPr lang="en" sz="900" dirty="0"/>
              <a:t> - by Nathalia Werneck.</a:t>
            </a:r>
            <a:endParaRPr sz="9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Espaço Reservado para Imagem 3"/>
          <p:cNvPicPr>
            <a:picLocks noGrp="1" noChangeAspect="1"/>
          </p:cNvPicPr>
          <p:nvPr>
            <p:ph type="pic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9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72834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UFRJ | Created to be a benchmark</a:t>
            </a:r>
            <a:endParaRPr dirty="0"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1"/>
          </p:nvPr>
        </p:nvSpPr>
        <p:spPr>
          <a:xfrm>
            <a:off x="942600" y="1374075"/>
            <a:ext cx="7271100" cy="2776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pt-BR" dirty="0" err="1"/>
              <a:t>According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assessment </a:t>
            </a:r>
            <a:r>
              <a:rPr lang="pt-BR" dirty="0" err="1"/>
              <a:t>institutions</a:t>
            </a:r>
            <a:r>
              <a:rPr lang="pt-BR" dirty="0"/>
              <a:t>, </a:t>
            </a:r>
            <a:r>
              <a:rPr lang="pt-BR" dirty="0" err="1"/>
              <a:t>today</a:t>
            </a:r>
            <a:r>
              <a:rPr lang="pt-BR" dirty="0"/>
              <a:t> UFRJ ranks </a:t>
            </a:r>
            <a:r>
              <a:rPr lang="pt-BR" dirty="0" err="1"/>
              <a:t>third</a:t>
            </a:r>
            <a:r>
              <a:rPr lang="pt-BR" dirty="0"/>
              <a:t> overall in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among</a:t>
            </a:r>
            <a:r>
              <a:rPr lang="pt-BR" dirty="0"/>
              <a:t> federal </a:t>
            </a:r>
            <a:r>
              <a:rPr lang="pt-BR" dirty="0" err="1"/>
              <a:t>universities</a:t>
            </a:r>
            <a:r>
              <a:rPr lang="pt-BR" dirty="0"/>
              <a:t>. Some </a:t>
            </a:r>
            <a:r>
              <a:rPr lang="pt-BR" dirty="0" err="1"/>
              <a:t>of</a:t>
            </a:r>
            <a:r>
              <a:rPr lang="pt-BR" dirty="0"/>
              <a:t> its </a:t>
            </a:r>
            <a:r>
              <a:rPr lang="pt-BR" dirty="0" err="1"/>
              <a:t>faculties</a:t>
            </a:r>
            <a:r>
              <a:rPr lang="pt-BR" dirty="0"/>
              <a:t> are </a:t>
            </a: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best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world.</a:t>
            </a:r>
            <a:endParaRPr dirty="0"/>
          </a:p>
        </p:txBody>
      </p:sp>
      <p:pic>
        <p:nvPicPr>
          <p:cNvPr id="1026" name="Picture 2" descr="C:\Users\ramonmarins\Desktop\q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547" y="2437307"/>
            <a:ext cx="2437557" cy="10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onmarins\Desktop\TH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347" y="2681783"/>
            <a:ext cx="1811708" cy="5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3;p14"/>
          <p:cNvSpPr txBox="1">
            <a:spLocks/>
          </p:cNvSpPr>
          <p:nvPr/>
        </p:nvSpPr>
        <p:spPr>
          <a:xfrm>
            <a:off x="2025347" y="3424842"/>
            <a:ext cx="1974547" cy="67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3rd overall in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9" name="Google Shape;163;p14"/>
          <p:cNvSpPr txBox="1">
            <a:spLocks/>
          </p:cNvSpPr>
          <p:nvPr/>
        </p:nvSpPr>
        <p:spPr>
          <a:xfrm>
            <a:off x="4768547" y="3415097"/>
            <a:ext cx="3131261" cy="67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000"/>
              </a:spcAft>
              <a:buFont typeface="Montserrat"/>
              <a:buNone/>
            </a:pPr>
            <a:r>
              <a:rPr lang="pt-BR" dirty="0"/>
              <a:t>Best federal </a:t>
            </a:r>
            <a:r>
              <a:rPr lang="pt-BR" dirty="0" err="1"/>
              <a:t>university</a:t>
            </a:r>
            <a:r>
              <a:rPr lang="pt-BR" dirty="0"/>
              <a:t> in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10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30300" y="383575"/>
            <a:ext cx="3249600" cy="71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lvl="0"/>
            <a:r>
              <a:rPr lang="en" dirty="0"/>
              <a:t>Benchmark</a:t>
            </a:r>
            <a:endParaRPr dirty="0"/>
          </a:p>
        </p:txBody>
      </p:sp>
      <p:sp>
        <p:nvSpPr>
          <p:cNvPr id="185" name="Google Shape;185;p17"/>
          <p:cNvSpPr txBox="1">
            <a:spLocks noGrp="1"/>
          </p:cNvSpPr>
          <p:nvPr>
            <p:ph type="sldNum" idx="12"/>
          </p:nvPr>
        </p:nvSpPr>
        <p:spPr>
          <a:xfrm>
            <a:off x="8580275" y="4663225"/>
            <a:ext cx="5637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881200" y="4433100"/>
            <a:ext cx="1612500" cy="6024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rmAutofit fontScale="92500" lnSpcReduction="10000"/>
          </a:bodyPr>
          <a:lstStyle/>
          <a:p>
            <a:pPr marL="0" lvl="0" indent="0">
              <a:spcAft>
                <a:spcPts val="1000"/>
              </a:spcAft>
            </a:pPr>
            <a:r>
              <a:rPr lang="pt-BR"/>
              <a:t>Foto – Laboratório LADETEC – Acervo COORDCOM</a:t>
            </a:r>
            <a:endParaRPr lang="en" sz="80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Google Shape;184;p17"/>
          <p:cNvSpPr txBox="1">
            <a:spLocks/>
          </p:cNvSpPr>
          <p:nvPr/>
        </p:nvSpPr>
        <p:spPr>
          <a:xfrm>
            <a:off x="942600" y="1199575"/>
            <a:ext cx="3231600" cy="29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8750" indent="0">
              <a:spcBef>
                <a:spcPts val="1000"/>
              </a:spcBef>
              <a:buNone/>
            </a:pPr>
            <a:r>
              <a:rPr lang="en-GB" dirty="0"/>
              <a:t>Since the beginning of the COVID-19 pandemic, UFRJ has been a national benchmark in tackling the crisis</a:t>
            </a:r>
            <a:r>
              <a:rPr lang="en" dirty="0"/>
              <a:t>.</a:t>
            </a:r>
          </a:p>
          <a:p>
            <a:pPr>
              <a:spcBef>
                <a:spcPts val="1000"/>
              </a:spcBef>
            </a:pPr>
            <a:r>
              <a:rPr lang="en-GB" dirty="0"/>
              <a:t>+ 3000 mentions in media vehicles, providing scientific and safe information to society</a:t>
            </a:r>
            <a:r>
              <a:rPr lang="en" dirty="0"/>
              <a:t>. </a:t>
            </a:r>
          </a:p>
          <a:p>
            <a:pPr>
              <a:spcBef>
                <a:spcPts val="1000"/>
              </a:spcBef>
            </a:pPr>
            <a:r>
              <a:rPr lang="en-GB" dirty="0"/>
              <a:t>Reproduction of S-protein - allowed for the development of an effective and low-cost serological test</a:t>
            </a:r>
            <a:endParaRPr lang="en" dirty="0"/>
          </a:p>
          <a:p>
            <a:pPr lvl="0">
              <a:spcBef>
                <a:spcPts val="1000"/>
              </a:spcBef>
            </a:pPr>
            <a:r>
              <a:rPr lang="pt-BR" dirty="0"/>
              <a:t>“</a:t>
            </a:r>
            <a:r>
              <a:rPr lang="pt-BR" dirty="0" err="1"/>
              <a:t>VaxCo</a:t>
            </a:r>
            <a:r>
              <a:rPr lang="pt-BR" dirty="0"/>
              <a:t>” </a:t>
            </a:r>
            <a:r>
              <a:rPr lang="pt-BR" dirty="0" err="1"/>
              <a:t>ventilator</a:t>
            </a:r>
            <a:r>
              <a:rPr lang="pt-BR" dirty="0"/>
              <a:t> - 90% </a:t>
            </a:r>
            <a:r>
              <a:rPr lang="pt-BR" dirty="0" err="1"/>
              <a:t>cheaper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conventional</a:t>
            </a:r>
            <a:r>
              <a:rPr lang="pt-BR" dirty="0"/>
              <a:t> </a:t>
            </a:r>
            <a:r>
              <a:rPr lang="pt-BR" dirty="0" err="1"/>
              <a:t>equipment</a:t>
            </a:r>
            <a:r>
              <a:rPr lang="pt-BR" dirty="0"/>
              <a:t>.</a:t>
            </a:r>
          </a:p>
          <a:p>
            <a:pPr>
              <a:spcBef>
                <a:spcPts val="1000"/>
              </a:spcBef>
            </a:pPr>
            <a:endParaRPr lang="pt-BR" dirty="0"/>
          </a:p>
          <a:p>
            <a:pPr>
              <a:spcBef>
                <a:spcPts val="1000"/>
              </a:spcBef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buFont typeface="Montserrat"/>
              <a:buNone/>
            </a:pPr>
            <a:endParaRPr lang="pt-BR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Montserrat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21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974684" y="2159396"/>
            <a:ext cx="6545629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975230"/>
      </p:ext>
    </p:extLst>
  </p:cSld>
  <p:clrMapOvr>
    <a:masterClrMapping/>
  </p:clrMapOvr>
</p:sld>
</file>

<file path=ppt/theme/theme1.xml><?xml version="1.0" encoding="utf-8"?>
<a:theme xmlns:a="http://schemas.openxmlformats.org/drawingml/2006/main" name="UFRJ">
  <a:themeElements>
    <a:clrScheme name="Simple Light">
      <a:dk1>
        <a:srgbClr val="00E5D6"/>
      </a:dk1>
      <a:lt1>
        <a:srgbClr val="003366"/>
      </a:lt1>
      <a:dk2>
        <a:srgbClr val="007E71"/>
      </a:dk2>
      <a:lt2>
        <a:srgbClr val="CAE52C"/>
      </a:lt2>
      <a:accent1>
        <a:srgbClr val="2CDD56"/>
      </a:accent1>
      <a:accent2>
        <a:srgbClr val="669DFF"/>
      </a:accent2>
      <a:accent3>
        <a:srgbClr val="B988FF"/>
      </a:accent3>
      <a:accent4>
        <a:srgbClr val="DB6CFF"/>
      </a:accent4>
      <a:accent5>
        <a:srgbClr val="FF6C7A"/>
      </a:accent5>
      <a:accent6>
        <a:srgbClr val="FF7A45"/>
      </a:accent6>
      <a:hlink>
        <a:srgbClr val="00E5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1787</Words>
  <Application>Microsoft Office PowerPoint</Application>
  <PresentationFormat>Apresentação na tela (16:9)</PresentationFormat>
  <Paragraphs>276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Montserrat</vt:lpstr>
      <vt:lpstr>Montserrat Medium</vt:lpstr>
      <vt:lpstr>UFRJ</vt:lpstr>
      <vt:lpstr>Universidade Federal do Rio de Janeiro</vt:lpstr>
      <vt:lpstr>“... a visit through the history of Brazil.” (Antonio Oliveira - FACC/UFRJ)</vt:lpstr>
      <vt:lpstr>Apresentação do PowerPoint</vt:lpstr>
      <vt:lpstr>Created to be a benchmark</vt:lpstr>
      <vt:lpstr>UFRJ | Created to be a benchmark</vt:lpstr>
      <vt:lpstr>Apresentação do PowerPoint</vt:lpstr>
      <vt:lpstr>UFRJ | Created to be a benchmark</vt:lpstr>
      <vt:lpstr>Benchmark</vt:lpstr>
      <vt:lpstr>Structure</vt:lpstr>
      <vt:lpstr>UFRJ | Structure</vt:lpstr>
      <vt:lpstr>Apresentação do PowerPoint</vt:lpstr>
      <vt:lpstr>4 campuses and more + </vt:lpstr>
      <vt:lpstr>Fundão campus</vt:lpstr>
      <vt:lpstr>Apresentação do PowerPoint</vt:lpstr>
      <vt:lpstr>Praia Vermelha campus</vt:lpstr>
      <vt:lpstr>New campuses</vt:lpstr>
      <vt:lpstr>Apresentação do PowerPoint</vt:lpstr>
      <vt:lpstr>Teacher training complex</vt:lpstr>
      <vt:lpstr>Hospital Complex</vt:lpstr>
      <vt:lpstr>Complex in numbers</vt:lpstr>
      <vt:lpstr>Structure | Hospital Complex</vt:lpstr>
      <vt:lpstr>University restaurants</vt:lpstr>
      <vt:lpstr>Teaching and research</vt:lpstr>
      <vt:lpstr>“... promoting a fair, democratic and egalitarian society.”</vt:lpstr>
      <vt:lpstr>Apresentação do PowerPoint</vt:lpstr>
      <vt:lpstr>Teaching and Research | Distribution of areas</vt:lpstr>
      <vt:lpstr>Undergraduate Studies</vt:lpstr>
      <vt:lpstr>Graduate Studies</vt:lpstr>
      <vt:lpstr>Apresentação do PowerPoint</vt:lpstr>
      <vt:lpstr>Teaching and Research | Excellence</vt:lpstr>
      <vt:lpstr>Apresentação do PowerPoint</vt:lpstr>
      <vt:lpstr>Apresentação do PowerPoint</vt:lpstr>
      <vt:lpstr>Outreach</vt:lpstr>
      <vt:lpstr>“... act as a transforming force.”</vt:lpstr>
      <vt:lpstr>Outreach</vt:lpstr>
      <vt:lpstr>SIAc – Integration</vt:lpstr>
      <vt:lpstr>Event “Inside UFRJ”</vt:lpstr>
      <vt:lpstr>International Relations</vt:lpstr>
      <vt:lpstr>International Relations | Associations</vt:lpstr>
      <vt:lpstr>Partners</vt:lpstr>
      <vt:lpstr>International Relations| Terms of Agreements</vt:lpstr>
      <vt:lpstr>Study abroad in Rio</vt:lpstr>
      <vt:lpstr>International Relations | Exchange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Luiz G G Santos</dc:creator>
  <cp:lastModifiedBy>Ramon Nogueira Marins</cp:lastModifiedBy>
  <cp:revision>142</cp:revision>
  <dcterms:modified xsi:type="dcterms:W3CDTF">2023-01-23T15:51:44Z</dcterms:modified>
</cp:coreProperties>
</file>